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70" r:id="rId6"/>
    <p:sldId id="279" r:id="rId7"/>
    <p:sldId id="271" r:id="rId8"/>
    <p:sldId id="276" r:id="rId9"/>
    <p:sldId id="275" r:id="rId10"/>
    <p:sldId id="278" r:id="rId11"/>
    <p:sldId id="261" r:id="rId12"/>
    <p:sldId id="259" r:id="rId13"/>
    <p:sldId id="267" r:id="rId14"/>
    <p:sldId id="256" r:id="rId15"/>
    <p:sldId id="277" r:id="rId16"/>
    <p:sldId id="269"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51"/>
    <a:srgbClr val="FF0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9BECE-2A0D-0DA3-E939-805C65F4B5D9}" v="98" dt="2024-03-07T17:51:31.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114" d="100"/>
          <a:sy n="114" d="100"/>
        </p:scale>
        <p:origin x="4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99403ce1dc32a8da9ba22add8a86b82cdb92c0cefc9140b08e77605cf909b907::" providerId="AD" clId="Web-{1009BECE-2A0D-0DA3-E939-805C65F4B5D9}"/>
    <pc:docChg chg="modSld">
      <pc:chgData name="Guest User" userId="S::urn:spo:anon#99403ce1dc32a8da9ba22add8a86b82cdb92c0cefc9140b08e77605cf909b907::" providerId="AD" clId="Web-{1009BECE-2A0D-0DA3-E939-805C65F4B5D9}" dt="2024-03-07T17:51:31.833" v="66"/>
      <pc:docMkLst>
        <pc:docMk/>
      </pc:docMkLst>
      <pc:sldChg chg="modSp">
        <pc:chgData name="Guest User" userId="S::urn:spo:anon#99403ce1dc32a8da9ba22add8a86b82cdb92c0cefc9140b08e77605cf909b907::" providerId="AD" clId="Web-{1009BECE-2A0D-0DA3-E939-805C65F4B5D9}" dt="2024-03-07T17:49:15.687" v="48" actId="20577"/>
        <pc:sldMkLst>
          <pc:docMk/>
          <pc:sldMk cId="1573127529" sldId="271"/>
        </pc:sldMkLst>
        <pc:spChg chg="mod">
          <ac:chgData name="Guest User" userId="S::urn:spo:anon#99403ce1dc32a8da9ba22add8a86b82cdb92c0cefc9140b08e77605cf909b907::" providerId="AD" clId="Web-{1009BECE-2A0D-0DA3-E939-805C65F4B5D9}" dt="2024-03-07T17:49:07.406" v="43" actId="1076"/>
          <ac:spMkLst>
            <pc:docMk/>
            <pc:sldMk cId="1573127529" sldId="271"/>
            <ac:spMk id="3" creationId="{00000000-0000-0000-0000-000000000000}"/>
          </ac:spMkLst>
        </pc:spChg>
        <pc:spChg chg="mod">
          <ac:chgData name="Guest User" userId="S::urn:spo:anon#99403ce1dc32a8da9ba22add8a86b82cdb92c0cefc9140b08e77605cf909b907::" providerId="AD" clId="Web-{1009BECE-2A0D-0DA3-E939-805C65F4B5D9}" dt="2024-03-07T17:49:12.156" v="46" actId="20577"/>
          <ac:spMkLst>
            <pc:docMk/>
            <pc:sldMk cId="1573127529" sldId="271"/>
            <ac:spMk id="4" creationId="{00000000-0000-0000-0000-000000000000}"/>
          </ac:spMkLst>
        </pc:spChg>
        <pc:spChg chg="mod">
          <ac:chgData name="Guest User" userId="S::urn:spo:anon#99403ce1dc32a8da9ba22add8a86b82cdb92c0cefc9140b08e77605cf909b907::" providerId="AD" clId="Web-{1009BECE-2A0D-0DA3-E939-805C65F4B5D9}" dt="2024-03-07T17:40:40.341" v="4" actId="1076"/>
          <ac:spMkLst>
            <pc:docMk/>
            <pc:sldMk cId="1573127529" sldId="271"/>
            <ac:spMk id="6" creationId="{00000000-0000-0000-0000-000000000000}"/>
          </ac:spMkLst>
        </pc:spChg>
        <pc:spChg chg="mod">
          <ac:chgData name="Guest User" userId="S::urn:spo:anon#99403ce1dc32a8da9ba22add8a86b82cdb92c0cefc9140b08e77605cf909b907::" providerId="AD" clId="Web-{1009BECE-2A0D-0DA3-E939-805C65F4B5D9}" dt="2024-03-07T17:49:15.687" v="48" actId="20577"/>
          <ac:spMkLst>
            <pc:docMk/>
            <pc:sldMk cId="1573127529" sldId="271"/>
            <ac:spMk id="10" creationId="{00000000-0000-0000-0000-000000000000}"/>
          </ac:spMkLst>
        </pc:spChg>
        <pc:picChg chg="mod">
          <ac:chgData name="Guest User" userId="S::urn:spo:anon#99403ce1dc32a8da9ba22add8a86b82cdb92c0cefc9140b08e77605cf909b907::" providerId="AD" clId="Web-{1009BECE-2A0D-0DA3-E939-805C65F4B5D9}" dt="2024-03-07T17:40:54.185" v="8" actId="1076"/>
          <ac:picMkLst>
            <pc:docMk/>
            <pc:sldMk cId="1573127529" sldId="271"/>
            <ac:picMk id="11" creationId="{00000000-0000-0000-0000-000000000000}"/>
          </ac:picMkLst>
        </pc:picChg>
      </pc:sldChg>
      <pc:sldChg chg="modSp">
        <pc:chgData name="Guest User" userId="S::urn:spo:anon#99403ce1dc32a8da9ba22add8a86b82cdb92c0cefc9140b08e77605cf909b907::" providerId="AD" clId="Web-{1009BECE-2A0D-0DA3-E939-805C65F4B5D9}" dt="2024-03-07T17:51:20.223" v="62" actId="14100"/>
        <pc:sldMkLst>
          <pc:docMk/>
          <pc:sldMk cId="270768752" sldId="275"/>
        </pc:sldMkLst>
        <pc:spChg chg="mod">
          <ac:chgData name="Guest User" userId="S::urn:spo:anon#99403ce1dc32a8da9ba22add8a86b82cdb92c0cefc9140b08e77605cf909b907::" providerId="AD" clId="Web-{1009BECE-2A0D-0DA3-E939-805C65F4B5D9}" dt="2024-03-07T17:51:20.223" v="62" actId="14100"/>
          <ac:spMkLst>
            <pc:docMk/>
            <pc:sldMk cId="270768752" sldId="275"/>
            <ac:spMk id="2" creationId="{00000000-0000-0000-0000-000000000000}"/>
          </ac:spMkLst>
        </pc:spChg>
        <pc:picChg chg="mod">
          <ac:chgData name="Guest User" userId="S::urn:spo:anon#99403ce1dc32a8da9ba22add8a86b82cdb92c0cefc9140b08e77605cf909b907::" providerId="AD" clId="Web-{1009BECE-2A0D-0DA3-E939-805C65F4B5D9}" dt="2024-03-07T17:51:17.754" v="61" actId="1076"/>
          <ac:picMkLst>
            <pc:docMk/>
            <pc:sldMk cId="270768752" sldId="275"/>
            <ac:picMk id="4" creationId="{00000000-0000-0000-0000-000000000000}"/>
          </ac:picMkLst>
        </pc:picChg>
      </pc:sldChg>
      <pc:sldChg chg="modSp">
        <pc:chgData name="Guest User" userId="S::urn:spo:anon#99403ce1dc32a8da9ba22add8a86b82cdb92c0cefc9140b08e77605cf909b907::" providerId="AD" clId="Web-{1009BECE-2A0D-0DA3-E939-805C65F4B5D9}" dt="2024-03-07T17:49:23.235" v="49" actId="1076"/>
        <pc:sldMkLst>
          <pc:docMk/>
          <pc:sldMk cId="1647434423" sldId="276"/>
        </pc:sldMkLst>
        <pc:spChg chg="mod">
          <ac:chgData name="Guest User" userId="S::urn:spo:anon#99403ce1dc32a8da9ba22add8a86b82cdb92c0cefc9140b08e77605cf909b907::" providerId="AD" clId="Web-{1009BECE-2A0D-0DA3-E939-805C65F4B5D9}" dt="2024-03-07T17:49:23.235" v="49" actId="1076"/>
          <ac:spMkLst>
            <pc:docMk/>
            <pc:sldMk cId="1647434423" sldId="276"/>
            <ac:spMk id="2" creationId="{00000000-0000-0000-0000-000000000000}"/>
          </ac:spMkLst>
        </pc:spChg>
      </pc:sldChg>
      <pc:sldChg chg="delSp modSp">
        <pc:chgData name="Guest User" userId="S::urn:spo:anon#99403ce1dc32a8da9ba22add8a86b82cdb92c0cefc9140b08e77605cf909b907::" providerId="AD" clId="Web-{1009BECE-2A0D-0DA3-E939-805C65F4B5D9}" dt="2024-03-07T17:51:31.833" v="66"/>
        <pc:sldMkLst>
          <pc:docMk/>
          <pc:sldMk cId="1322599165" sldId="278"/>
        </pc:sldMkLst>
        <pc:spChg chg="mod">
          <ac:chgData name="Guest User" userId="S::urn:spo:anon#99403ce1dc32a8da9ba22add8a86b82cdb92c0cefc9140b08e77605cf909b907::" providerId="AD" clId="Web-{1009BECE-2A0D-0DA3-E939-805C65F4B5D9}" dt="2024-03-07T17:51:28.942" v="64" actId="14100"/>
          <ac:spMkLst>
            <pc:docMk/>
            <pc:sldMk cId="1322599165" sldId="278"/>
            <ac:spMk id="2" creationId="{00000000-0000-0000-0000-000000000000}"/>
          </ac:spMkLst>
        </pc:spChg>
        <pc:spChg chg="del mod">
          <ac:chgData name="Guest User" userId="S::urn:spo:anon#99403ce1dc32a8da9ba22add8a86b82cdb92c0cefc9140b08e77605cf909b907::" providerId="AD" clId="Web-{1009BECE-2A0D-0DA3-E939-805C65F4B5D9}" dt="2024-03-07T17:51:31.833" v="66"/>
          <ac:spMkLst>
            <pc:docMk/>
            <pc:sldMk cId="1322599165" sldId="278"/>
            <ac:spMk id="5" creationId="{B2EF2FC8-DD3C-5773-2BA0-8267E1403B09}"/>
          </ac:spMkLst>
        </pc:spChg>
        <pc:picChg chg="mod">
          <ac:chgData name="Guest User" userId="S::urn:spo:anon#99403ce1dc32a8da9ba22add8a86b82cdb92c0cefc9140b08e77605cf909b907::" providerId="AD" clId="Web-{1009BECE-2A0D-0DA3-E939-805C65F4B5D9}" dt="2024-03-07T17:51:23.301" v="63" actId="1076"/>
          <ac:picMkLst>
            <pc:docMk/>
            <pc:sldMk cId="1322599165" sldId="278"/>
            <ac:picMk id="6"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A644EAE-74C6-4087-A368-B69F34D41AC0}" type="datetimeFigureOut">
              <a:rPr lang="en-GB" smtClean="0"/>
              <a:t>07/03/2024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661ECE-CB89-4BF9-964B-27CE7DA01952}" type="slidenum">
              <a:rPr lang="en-GB" smtClean="0"/>
              <a:t>‹#›</a:t>
            </a:fld>
            <a:endParaRPr lang="en-GB"/>
          </a:p>
        </p:txBody>
      </p:sp>
    </p:spTree>
    <p:extLst>
      <p:ext uri="{BB962C8B-B14F-4D97-AF65-F5344CB8AC3E}">
        <p14:creationId xmlns:p14="http://schemas.microsoft.com/office/powerpoint/2010/main" val="1241989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644EAE-74C6-4087-A368-B69F34D41AC0}" type="datetimeFigureOut">
              <a:rPr lang="en-GB" smtClean="0"/>
              <a:t>07/03/2024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661ECE-CB89-4BF9-964B-27CE7DA01952}" type="slidenum">
              <a:rPr lang="en-GB" smtClean="0"/>
              <a:t>‹#›</a:t>
            </a:fld>
            <a:endParaRPr lang="en-GB"/>
          </a:p>
        </p:txBody>
      </p:sp>
    </p:spTree>
    <p:extLst>
      <p:ext uri="{BB962C8B-B14F-4D97-AF65-F5344CB8AC3E}">
        <p14:creationId xmlns:p14="http://schemas.microsoft.com/office/powerpoint/2010/main" val="4217756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644EAE-74C6-4087-A368-B69F34D41AC0}" type="datetimeFigureOut">
              <a:rPr lang="en-GB" smtClean="0"/>
              <a:t>07/03/2024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661ECE-CB89-4BF9-964B-27CE7DA01952}" type="slidenum">
              <a:rPr lang="en-GB" smtClean="0"/>
              <a:t>‹#›</a:t>
            </a:fld>
            <a:endParaRPr lang="en-GB"/>
          </a:p>
        </p:txBody>
      </p:sp>
    </p:spTree>
    <p:extLst>
      <p:ext uri="{BB962C8B-B14F-4D97-AF65-F5344CB8AC3E}">
        <p14:creationId xmlns:p14="http://schemas.microsoft.com/office/powerpoint/2010/main" val="127554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9C553-1D86-FC47-82A8-17265F97AB8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9ADD59C-95C1-9C40-B6E4-492D38E52C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66E5656-C6A7-DC47-9FFA-EDEA3E51FBEC}"/>
              </a:ext>
            </a:extLst>
          </p:cNvPr>
          <p:cNvSpPr>
            <a:spLocks noGrp="1"/>
          </p:cNvSpPr>
          <p:nvPr>
            <p:ph type="dt" sz="half" idx="10"/>
          </p:nvPr>
        </p:nvSpPr>
        <p:spPr/>
        <p:txBody>
          <a:bodyPr/>
          <a:lstStyle/>
          <a:p>
            <a:fld id="{91FD1A04-9AA5-EC40-B70A-41A0A0736AE5}" type="datetimeFigureOut">
              <a:rPr lang="en-GB" smtClean="0"/>
              <a:t>07/03/2024</a:t>
            </a:fld>
            <a:endParaRPr lang="en-GB"/>
          </a:p>
        </p:txBody>
      </p:sp>
      <p:sp>
        <p:nvSpPr>
          <p:cNvPr id="5" name="Footer Placeholder 4">
            <a:extLst>
              <a:ext uri="{FF2B5EF4-FFF2-40B4-BE49-F238E27FC236}">
                <a16:creationId xmlns:a16="http://schemas.microsoft.com/office/drawing/2014/main" id="{2A11747D-A7CA-734F-8452-3236C7FB27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922615-5AC8-3740-8CCC-2859C2083638}"/>
              </a:ext>
            </a:extLst>
          </p:cNvPr>
          <p:cNvSpPr>
            <a:spLocks noGrp="1"/>
          </p:cNvSpPr>
          <p:nvPr>
            <p:ph type="sldNum" sz="quarter" idx="12"/>
          </p:nvPr>
        </p:nvSpPr>
        <p:spPr/>
        <p:txBody>
          <a:bodyPr/>
          <a:lstStyle/>
          <a:p>
            <a:fld id="{970284C6-0BE7-FB4E-BFB4-9375DC12781C}" type="slidenum">
              <a:rPr lang="en-GB" smtClean="0"/>
              <a:t>‹#›</a:t>
            </a:fld>
            <a:endParaRPr lang="en-GB"/>
          </a:p>
        </p:txBody>
      </p:sp>
    </p:spTree>
    <p:extLst>
      <p:ext uri="{BB962C8B-B14F-4D97-AF65-F5344CB8AC3E}">
        <p14:creationId xmlns:p14="http://schemas.microsoft.com/office/powerpoint/2010/main" val="1012911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26982-033E-CA48-B67A-DE3B94CB6D9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70FB6D5-DA1F-9347-A414-64B92BB47CA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2E82C20-C094-B040-BE8E-6C9F73629581}"/>
              </a:ext>
            </a:extLst>
          </p:cNvPr>
          <p:cNvSpPr>
            <a:spLocks noGrp="1"/>
          </p:cNvSpPr>
          <p:nvPr>
            <p:ph type="dt" sz="half" idx="10"/>
          </p:nvPr>
        </p:nvSpPr>
        <p:spPr/>
        <p:txBody>
          <a:bodyPr/>
          <a:lstStyle/>
          <a:p>
            <a:fld id="{91FD1A04-9AA5-EC40-B70A-41A0A0736AE5}" type="datetimeFigureOut">
              <a:rPr lang="en-GB" smtClean="0"/>
              <a:t>07/03/2024</a:t>
            </a:fld>
            <a:endParaRPr lang="en-GB"/>
          </a:p>
        </p:txBody>
      </p:sp>
      <p:sp>
        <p:nvSpPr>
          <p:cNvPr id="5" name="Footer Placeholder 4">
            <a:extLst>
              <a:ext uri="{FF2B5EF4-FFF2-40B4-BE49-F238E27FC236}">
                <a16:creationId xmlns:a16="http://schemas.microsoft.com/office/drawing/2014/main" id="{27000B2E-89F8-D942-93A2-3557BB424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0F310C-5655-A64A-859F-7374F16CA824}"/>
              </a:ext>
            </a:extLst>
          </p:cNvPr>
          <p:cNvSpPr>
            <a:spLocks noGrp="1"/>
          </p:cNvSpPr>
          <p:nvPr>
            <p:ph type="sldNum" sz="quarter" idx="12"/>
          </p:nvPr>
        </p:nvSpPr>
        <p:spPr/>
        <p:txBody>
          <a:bodyPr/>
          <a:lstStyle/>
          <a:p>
            <a:fld id="{970284C6-0BE7-FB4E-BFB4-9375DC12781C}" type="slidenum">
              <a:rPr lang="en-GB" smtClean="0"/>
              <a:t>‹#›</a:t>
            </a:fld>
            <a:endParaRPr lang="en-GB"/>
          </a:p>
        </p:txBody>
      </p:sp>
    </p:spTree>
    <p:extLst>
      <p:ext uri="{BB962C8B-B14F-4D97-AF65-F5344CB8AC3E}">
        <p14:creationId xmlns:p14="http://schemas.microsoft.com/office/powerpoint/2010/main" val="3245176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80BD8-0078-8043-A66C-EB178ADE0D1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F4EE9B4-2095-EA4D-863C-F1567899AE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96FB37E-B6F4-654B-95A5-F3B214FA4A1D}"/>
              </a:ext>
            </a:extLst>
          </p:cNvPr>
          <p:cNvSpPr>
            <a:spLocks noGrp="1"/>
          </p:cNvSpPr>
          <p:nvPr>
            <p:ph type="dt" sz="half" idx="10"/>
          </p:nvPr>
        </p:nvSpPr>
        <p:spPr/>
        <p:txBody>
          <a:bodyPr/>
          <a:lstStyle/>
          <a:p>
            <a:fld id="{91FD1A04-9AA5-EC40-B70A-41A0A0736AE5}" type="datetimeFigureOut">
              <a:rPr lang="en-GB" smtClean="0"/>
              <a:t>07/03/2024</a:t>
            </a:fld>
            <a:endParaRPr lang="en-GB"/>
          </a:p>
        </p:txBody>
      </p:sp>
      <p:sp>
        <p:nvSpPr>
          <p:cNvPr id="5" name="Footer Placeholder 4">
            <a:extLst>
              <a:ext uri="{FF2B5EF4-FFF2-40B4-BE49-F238E27FC236}">
                <a16:creationId xmlns:a16="http://schemas.microsoft.com/office/drawing/2014/main" id="{83A65593-FA69-7E4C-8A80-2EBC11181A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CFAF7F-8FB4-BF49-953D-19C4D7F4915C}"/>
              </a:ext>
            </a:extLst>
          </p:cNvPr>
          <p:cNvSpPr>
            <a:spLocks noGrp="1"/>
          </p:cNvSpPr>
          <p:nvPr>
            <p:ph type="sldNum" sz="quarter" idx="12"/>
          </p:nvPr>
        </p:nvSpPr>
        <p:spPr/>
        <p:txBody>
          <a:bodyPr/>
          <a:lstStyle/>
          <a:p>
            <a:fld id="{970284C6-0BE7-FB4E-BFB4-9375DC12781C}" type="slidenum">
              <a:rPr lang="en-GB" smtClean="0"/>
              <a:t>‹#›</a:t>
            </a:fld>
            <a:endParaRPr lang="en-GB"/>
          </a:p>
        </p:txBody>
      </p:sp>
    </p:spTree>
    <p:extLst>
      <p:ext uri="{BB962C8B-B14F-4D97-AF65-F5344CB8AC3E}">
        <p14:creationId xmlns:p14="http://schemas.microsoft.com/office/powerpoint/2010/main" val="4048757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C5E5C-3926-584D-AF4F-5E1165800AF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D8114BA-30A2-1842-BF4F-39D634ABD8E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DC544DE-508F-D741-9ED8-BBDCA4136B2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4813AD0-0C28-CC4C-95A0-9BD1BEE7938C}"/>
              </a:ext>
            </a:extLst>
          </p:cNvPr>
          <p:cNvSpPr>
            <a:spLocks noGrp="1"/>
          </p:cNvSpPr>
          <p:nvPr>
            <p:ph type="dt" sz="half" idx="10"/>
          </p:nvPr>
        </p:nvSpPr>
        <p:spPr/>
        <p:txBody>
          <a:bodyPr/>
          <a:lstStyle/>
          <a:p>
            <a:fld id="{91FD1A04-9AA5-EC40-B70A-41A0A0736AE5}" type="datetimeFigureOut">
              <a:rPr lang="en-GB" smtClean="0"/>
              <a:t>07/03/2024</a:t>
            </a:fld>
            <a:endParaRPr lang="en-GB"/>
          </a:p>
        </p:txBody>
      </p:sp>
      <p:sp>
        <p:nvSpPr>
          <p:cNvPr id="6" name="Footer Placeholder 5">
            <a:extLst>
              <a:ext uri="{FF2B5EF4-FFF2-40B4-BE49-F238E27FC236}">
                <a16:creationId xmlns:a16="http://schemas.microsoft.com/office/drawing/2014/main" id="{F797DCBC-60D5-6245-9391-80278C6731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FCD35A-7EA1-2546-83B9-0D60AEF99B7F}"/>
              </a:ext>
            </a:extLst>
          </p:cNvPr>
          <p:cNvSpPr>
            <a:spLocks noGrp="1"/>
          </p:cNvSpPr>
          <p:nvPr>
            <p:ph type="sldNum" sz="quarter" idx="12"/>
          </p:nvPr>
        </p:nvSpPr>
        <p:spPr/>
        <p:txBody>
          <a:bodyPr/>
          <a:lstStyle/>
          <a:p>
            <a:fld id="{970284C6-0BE7-FB4E-BFB4-9375DC12781C}" type="slidenum">
              <a:rPr lang="en-GB" smtClean="0"/>
              <a:t>‹#›</a:t>
            </a:fld>
            <a:endParaRPr lang="en-GB"/>
          </a:p>
        </p:txBody>
      </p:sp>
    </p:spTree>
    <p:extLst>
      <p:ext uri="{BB962C8B-B14F-4D97-AF65-F5344CB8AC3E}">
        <p14:creationId xmlns:p14="http://schemas.microsoft.com/office/powerpoint/2010/main" val="1192399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DE9E-4F98-F344-9785-499EA9AE937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7D9BB75-AFE0-D74B-B1D6-9FEB93B46A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7C7ED5A-159D-5143-B6A0-46401C3263F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3560E78-C33B-334A-958D-98CA4C22E7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9274327-E3CC-9749-A366-966FAB97B1C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E8530DB-CB26-2E42-9F01-CF5F0355E9FD}"/>
              </a:ext>
            </a:extLst>
          </p:cNvPr>
          <p:cNvSpPr>
            <a:spLocks noGrp="1"/>
          </p:cNvSpPr>
          <p:nvPr>
            <p:ph type="dt" sz="half" idx="10"/>
          </p:nvPr>
        </p:nvSpPr>
        <p:spPr/>
        <p:txBody>
          <a:bodyPr/>
          <a:lstStyle/>
          <a:p>
            <a:fld id="{91FD1A04-9AA5-EC40-B70A-41A0A0736AE5}" type="datetimeFigureOut">
              <a:rPr lang="en-GB" smtClean="0"/>
              <a:t>07/03/2024</a:t>
            </a:fld>
            <a:endParaRPr lang="en-GB"/>
          </a:p>
        </p:txBody>
      </p:sp>
      <p:sp>
        <p:nvSpPr>
          <p:cNvPr id="8" name="Footer Placeholder 7">
            <a:extLst>
              <a:ext uri="{FF2B5EF4-FFF2-40B4-BE49-F238E27FC236}">
                <a16:creationId xmlns:a16="http://schemas.microsoft.com/office/drawing/2014/main" id="{847DECDD-B21C-1743-850F-14987756688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8909B7-8E32-EB4A-87BC-7BF658998AB3}"/>
              </a:ext>
            </a:extLst>
          </p:cNvPr>
          <p:cNvSpPr>
            <a:spLocks noGrp="1"/>
          </p:cNvSpPr>
          <p:nvPr>
            <p:ph type="sldNum" sz="quarter" idx="12"/>
          </p:nvPr>
        </p:nvSpPr>
        <p:spPr/>
        <p:txBody>
          <a:bodyPr/>
          <a:lstStyle/>
          <a:p>
            <a:fld id="{970284C6-0BE7-FB4E-BFB4-9375DC12781C}" type="slidenum">
              <a:rPr lang="en-GB" smtClean="0"/>
              <a:t>‹#›</a:t>
            </a:fld>
            <a:endParaRPr lang="en-GB"/>
          </a:p>
        </p:txBody>
      </p:sp>
    </p:spTree>
    <p:extLst>
      <p:ext uri="{BB962C8B-B14F-4D97-AF65-F5344CB8AC3E}">
        <p14:creationId xmlns:p14="http://schemas.microsoft.com/office/powerpoint/2010/main" val="759869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49681-F63F-0149-9307-D0789F7ECBA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DDB6657-B37E-6749-A892-EB1B3DF68E35}"/>
              </a:ext>
            </a:extLst>
          </p:cNvPr>
          <p:cNvSpPr>
            <a:spLocks noGrp="1"/>
          </p:cNvSpPr>
          <p:nvPr>
            <p:ph type="dt" sz="half" idx="10"/>
          </p:nvPr>
        </p:nvSpPr>
        <p:spPr/>
        <p:txBody>
          <a:bodyPr/>
          <a:lstStyle/>
          <a:p>
            <a:fld id="{91FD1A04-9AA5-EC40-B70A-41A0A0736AE5}" type="datetimeFigureOut">
              <a:rPr lang="en-GB" smtClean="0"/>
              <a:t>07/03/2024</a:t>
            </a:fld>
            <a:endParaRPr lang="en-GB"/>
          </a:p>
        </p:txBody>
      </p:sp>
      <p:sp>
        <p:nvSpPr>
          <p:cNvPr id="4" name="Footer Placeholder 3">
            <a:extLst>
              <a:ext uri="{FF2B5EF4-FFF2-40B4-BE49-F238E27FC236}">
                <a16:creationId xmlns:a16="http://schemas.microsoft.com/office/drawing/2014/main" id="{653D15C3-C85E-8645-8F08-02095D4540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0255F42-2104-5745-82BE-462DD6ABE966}"/>
              </a:ext>
            </a:extLst>
          </p:cNvPr>
          <p:cNvSpPr>
            <a:spLocks noGrp="1"/>
          </p:cNvSpPr>
          <p:nvPr>
            <p:ph type="sldNum" sz="quarter" idx="12"/>
          </p:nvPr>
        </p:nvSpPr>
        <p:spPr/>
        <p:txBody>
          <a:bodyPr/>
          <a:lstStyle/>
          <a:p>
            <a:fld id="{970284C6-0BE7-FB4E-BFB4-9375DC12781C}" type="slidenum">
              <a:rPr lang="en-GB" smtClean="0"/>
              <a:t>‹#›</a:t>
            </a:fld>
            <a:endParaRPr lang="en-GB"/>
          </a:p>
        </p:txBody>
      </p:sp>
    </p:spTree>
    <p:extLst>
      <p:ext uri="{BB962C8B-B14F-4D97-AF65-F5344CB8AC3E}">
        <p14:creationId xmlns:p14="http://schemas.microsoft.com/office/powerpoint/2010/main" val="3434190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E7049E-5863-DA4E-BD4E-D4F80C1F4CC8}"/>
              </a:ext>
            </a:extLst>
          </p:cNvPr>
          <p:cNvSpPr>
            <a:spLocks noGrp="1"/>
          </p:cNvSpPr>
          <p:nvPr>
            <p:ph type="dt" sz="half" idx="10"/>
          </p:nvPr>
        </p:nvSpPr>
        <p:spPr/>
        <p:txBody>
          <a:bodyPr/>
          <a:lstStyle/>
          <a:p>
            <a:fld id="{91FD1A04-9AA5-EC40-B70A-41A0A0736AE5}" type="datetimeFigureOut">
              <a:rPr lang="en-GB" smtClean="0"/>
              <a:t>07/03/2024</a:t>
            </a:fld>
            <a:endParaRPr lang="en-GB"/>
          </a:p>
        </p:txBody>
      </p:sp>
      <p:sp>
        <p:nvSpPr>
          <p:cNvPr id="3" name="Footer Placeholder 2">
            <a:extLst>
              <a:ext uri="{FF2B5EF4-FFF2-40B4-BE49-F238E27FC236}">
                <a16:creationId xmlns:a16="http://schemas.microsoft.com/office/drawing/2014/main" id="{ED803A43-613A-F24C-A5C4-19FA52B0706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CE2D0A-C770-B54A-998F-EF6EFF954443}"/>
              </a:ext>
            </a:extLst>
          </p:cNvPr>
          <p:cNvSpPr>
            <a:spLocks noGrp="1"/>
          </p:cNvSpPr>
          <p:nvPr>
            <p:ph type="sldNum" sz="quarter" idx="12"/>
          </p:nvPr>
        </p:nvSpPr>
        <p:spPr/>
        <p:txBody>
          <a:bodyPr/>
          <a:lstStyle/>
          <a:p>
            <a:fld id="{970284C6-0BE7-FB4E-BFB4-9375DC12781C}" type="slidenum">
              <a:rPr lang="en-GB" smtClean="0"/>
              <a:t>‹#›</a:t>
            </a:fld>
            <a:endParaRPr lang="en-GB"/>
          </a:p>
        </p:txBody>
      </p:sp>
    </p:spTree>
    <p:extLst>
      <p:ext uri="{BB962C8B-B14F-4D97-AF65-F5344CB8AC3E}">
        <p14:creationId xmlns:p14="http://schemas.microsoft.com/office/powerpoint/2010/main" val="969832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A118B-2624-3945-A226-8531CA4D38B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3B65A6E-EB46-564D-8680-C9A40C945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F77B812-B94D-1142-A47F-A083299BD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1196776-8B13-7C4A-B343-08038B66CF52}"/>
              </a:ext>
            </a:extLst>
          </p:cNvPr>
          <p:cNvSpPr>
            <a:spLocks noGrp="1"/>
          </p:cNvSpPr>
          <p:nvPr>
            <p:ph type="dt" sz="half" idx="10"/>
          </p:nvPr>
        </p:nvSpPr>
        <p:spPr/>
        <p:txBody>
          <a:bodyPr/>
          <a:lstStyle/>
          <a:p>
            <a:fld id="{91FD1A04-9AA5-EC40-B70A-41A0A0736AE5}" type="datetimeFigureOut">
              <a:rPr lang="en-GB" smtClean="0"/>
              <a:t>07/03/2024</a:t>
            </a:fld>
            <a:endParaRPr lang="en-GB"/>
          </a:p>
        </p:txBody>
      </p:sp>
      <p:sp>
        <p:nvSpPr>
          <p:cNvPr id="6" name="Footer Placeholder 5">
            <a:extLst>
              <a:ext uri="{FF2B5EF4-FFF2-40B4-BE49-F238E27FC236}">
                <a16:creationId xmlns:a16="http://schemas.microsoft.com/office/drawing/2014/main" id="{6D25BD18-4EFE-F244-BBD5-128EE3A71B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27CE95-DD06-C54F-8C81-D4A0CBC13214}"/>
              </a:ext>
            </a:extLst>
          </p:cNvPr>
          <p:cNvSpPr>
            <a:spLocks noGrp="1"/>
          </p:cNvSpPr>
          <p:nvPr>
            <p:ph type="sldNum" sz="quarter" idx="12"/>
          </p:nvPr>
        </p:nvSpPr>
        <p:spPr/>
        <p:txBody>
          <a:bodyPr/>
          <a:lstStyle/>
          <a:p>
            <a:fld id="{970284C6-0BE7-FB4E-BFB4-9375DC12781C}" type="slidenum">
              <a:rPr lang="en-GB" smtClean="0"/>
              <a:t>‹#›</a:t>
            </a:fld>
            <a:endParaRPr lang="en-GB"/>
          </a:p>
        </p:txBody>
      </p:sp>
    </p:spTree>
    <p:extLst>
      <p:ext uri="{BB962C8B-B14F-4D97-AF65-F5344CB8AC3E}">
        <p14:creationId xmlns:p14="http://schemas.microsoft.com/office/powerpoint/2010/main" val="2651605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644EAE-74C6-4087-A368-B69F34D41AC0}" type="datetimeFigureOut">
              <a:rPr lang="en-GB" smtClean="0"/>
              <a:t>07/03/2024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661ECE-CB89-4BF9-964B-27CE7DA01952}" type="slidenum">
              <a:rPr lang="en-GB" smtClean="0"/>
              <a:t>‹#›</a:t>
            </a:fld>
            <a:endParaRPr lang="en-GB"/>
          </a:p>
        </p:txBody>
      </p:sp>
    </p:spTree>
    <p:extLst>
      <p:ext uri="{BB962C8B-B14F-4D97-AF65-F5344CB8AC3E}">
        <p14:creationId xmlns:p14="http://schemas.microsoft.com/office/powerpoint/2010/main" val="2250215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7CC57-A436-4543-97AF-BD70B725EC8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E67ED8D-ADDB-9640-8859-41503A4314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497104-7EB6-274E-967A-9B4BBE9382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E741FE0-D0F6-7C44-9DD5-9A2D0C6ACC90}"/>
              </a:ext>
            </a:extLst>
          </p:cNvPr>
          <p:cNvSpPr>
            <a:spLocks noGrp="1"/>
          </p:cNvSpPr>
          <p:nvPr>
            <p:ph type="dt" sz="half" idx="10"/>
          </p:nvPr>
        </p:nvSpPr>
        <p:spPr/>
        <p:txBody>
          <a:bodyPr/>
          <a:lstStyle/>
          <a:p>
            <a:fld id="{91FD1A04-9AA5-EC40-B70A-41A0A0736AE5}" type="datetimeFigureOut">
              <a:rPr lang="en-GB" smtClean="0"/>
              <a:t>07/03/2024</a:t>
            </a:fld>
            <a:endParaRPr lang="en-GB"/>
          </a:p>
        </p:txBody>
      </p:sp>
      <p:sp>
        <p:nvSpPr>
          <p:cNvPr id="6" name="Footer Placeholder 5">
            <a:extLst>
              <a:ext uri="{FF2B5EF4-FFF2-40B4-BE49-F238E27FC236}">
                <a16:creationId xmlns:a16="http://schemas.microsoft.com/office/drawing/2014/main" id="{5380C67A-02C7-3245-846A-700C8CDF53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C952A6-EA23-4840-935F-E4C668A3E89B}"/>
              </a:ext>
            </a:extLst>
          </p:cNvPr>
          <p:cNvSpPr>
            <a:spLocks noGrp="1"/>
          </p:cNvSpPr>
          <p:nvPr>
            <p:ph type="sldNum" sz="quarter" idx="12"/>
          </p:nvPr>
        </p:nvSpPr>
        <p:spPr/>
        <p:txBody>
          <a:bodyPr/>
          <a:lstStyle/>
          <a:p>
            <a:fld id="{970284C6-0BE7-FB4E-BFB4-9375DC12781C}" type="slidenum">
              <a:rPr lang="en-GB" smtClean="0"/>
              <a:t>‹#›</a:t>
            </a:fld>
            <a:endParaRPr lang="en-GB"/>
          </a:p>
        </p:txBody>
      </p:sp>
    </p:spTree>
    <p:extLst>
      <p:ext uri="{BB962C8B-B14F-4D97-AF65-F5344CB8AC3E}">
        <p14:creationId xmlns:p14="http://schemas.microsoft.com/office/powerpoint/2010/main" val="3452402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D90ED-5E7B-C74B-8EE6-CBBAA1DF5D0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7AABE28-DB96-E745-8E59-1977C970EAF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603A53F-6FDA-504C-B17C-A44CF9885C99}"/>
              </a:ext>
            </a:extLst>
          </p:cNvPr>
          <p:cNvSpPr>
            <a:spLocks noGrp="1"/>
          </p:cNvSpPr>
          <p:nvPr>
            <p:ph type="dt" sz="half" idx="10"/>
          </p:nvPr>
        </p:nvSpPr>
        <p:spPr/>
        <p:txBody>
          <a:bodyPr/>
          <a:lstStyle/>
          <a:p>
            <a:fld id="{91FD1A04-9AA5-EC40-B70A-41A0A0736AE5}" type="datetimeFigureOut">
              <a:rPr lang="en-GB" smtClean="0"/>
              <a:t>07/03/2024</a:t>
            </a:fld>
            <a:endParaRPr lang="en-GB"/>
          </a:p>
        </p:txBody>
      </p:sp>
      <p:sp>
        <p:nvSpPr>
          <p:cNvPr id="5" name="Footer Placeholder 4">
            <a:extLst>
              <a:ext uri="{FF2B5EF4-FFF2-40B4-BE49-F238E27FC236}">
                <a16:creationId xmlns:a16="http://schemas.microsoft.com/office/drawing/2014/main" id="{1413A0DE-A332-CB4C-9ABE-2A2E2D7D20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18B7E5-E429-3348-A62E-92B1D9B34324}"/>
              </a:ext>
            </a:extLst>
          </p:cNvPr>
          <p:cNvSpPr>
            <a:spLocks noGrp="1"/>
          </p:cNvSpPr>
          <p:nvPr>
            <p:ph type="sldNum" sz="quarter" idx="12"/>
          </p:nvPr>
        </p:nvSpPr>
        <p:spPr/>
        <p:txBody>
          <a:bodyPr/>
          <a:lstStyle/>
          <a:p>
            <a:fld id="{970284C6-0BE7-FB4E-BFB4-9375DC12781C}" type="slidenum">
              <a:rPr lang="en-GB" smtClean="0"/>
              <a:t>‹#›</a:t>
            </a:fld>
            <a:endParaRPr lang="en-GB"/>
          </a:p>
        </p:txBody>
      </p:sp>
    </p:spTree>
    <p:extLst>
      <p:ext uri="{BB962C8B-B14F-4D97-AF65-F5344CB8AC3E}">
        <p14:creationId xmlns:p14="http://schemas.microsoft.com/office/powerpoint/2010/main" val="4233145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004A4A-D7A9-C549-BE24-78D59D1A7D7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1DC939A-2E3E-E34D-9E83-452C08802E8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1BD8980-6E45-C14E-9A08-E73F9B509193}"/>
              </a:ext>
            </a:extLst>
          </p:cNvPr>
          <p:cNvSpPr>
            <a:spLocks noGrp="1"/>
          </p:cNvSpPr>
          <p:nvPr>
            <p:ph type="dt" sz="half" idx="10"/>
          </p:nvPr>
        </p:nvSpPr>
        <p:spPr/>
        <p:txBody>
          <a:bodyPr/>
          <a:lstStyle/>
          <a:p>
            <a:fld id="{91FD1A04-9AA5-EC40-B70A-41A0A0736AE5}" type="datetimeFigureOut">
              <a:rPr lang="en-GB" smtClean="0"/>
              <a:t>07/03/2024</a:t>
            </a:fld>
            <a:endParaRPr lang="en-GB"/>
          </a:p>
        </p:txBody>
      </p:sp>
      <p:sp>
        <p:nvSpPr>
          <p:cNvPr id="5" name="Footer Placeholder 4">
            <a:extLst>
              <a:ext uri="{FF2B5EF4-FFF2-40B4-BE49-F238E27FC236}">
                <a16:creationId xmlns:a16="http://schemas.microsoft.com/office/drawing/2014/main" id="{FF6A89F9-2EA7-4E44-B9CD-2EEB9473DE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63EFB8-CA41-BC41-9394-F48A6E9BD76F}"/>
              </a:ext>
            </a:extLst>
          </p:cNvPr>
          <p:cNvSpPr>
            <a:spLocks noGrp="1"/>
          </p:cNvSpPr>
          <p:nvPr>
            <p:ph type="sldNum" sz="quarter" idx="12"/>
          </p:nvPr>
        </p:nvSpPr>
        <p:spPr/>
        <p:txBody>
          <a:bodyPr/>
          <a:lstStyle/>
          <a:p>
            <a:fld id="{970284C6-0BE7-FB4E-BFB4-9375DC12781C}" type="slidenum">
              <a:rPr lang="en-GB" smtClean="0"/>
              <a:t>‹#›</a:t>
            </a:fld>
            <a:endParaRPr lang="en-GB"/>
          </a:p>
        </p:txBody>
      </p:sp>
    </p:spTree>
    <p:extLst>
      <p:ext uri="{BB962C8B-B14F-4D97-AF65-F5344CB8AC3E}">
        <p14:creationId xmlns:p14="http://schemas.microsoft.com/office/powerpoint/2010/main" val="156149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644EAE-74C6-4087-A368-B69F34D41AC0}" type="datetimeFigureOut">
              <a:rPr lang="en-GB" smtClean="0"/>
              <a:t>07/03/2024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661ECE-CB89-4BF9-964B-27CE7DA01952}" type="slidenum">
              <a:rPr lang="en-GB" smtClean="0"/>
              <a:t>‹#›</a:t>
            </a:fld>
            <a:endParaRPr lang="en-GB"/>
          </a:p>
        </p:txBody>
      </p:sp>
    </p:spTree>
    <p:extLst>
      <p:ext uri="{BB962C8B-B14F-4D97-AF65-F5344CB8AC3E}">
        <p14:creationId xmlns:p14="http://schemas.microsoft.com/office/powerpoint/2010/main" val="281944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A644EAE-74C6-4087-A368-B69F34D41AC0}" type="datetimeFigureOut">
              <a:rPr lang="en-GB" smtClean="0"/>
              <a:t>07/03/2024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661ECE-CB89-4BF9-964B-27CE7DA01952}" type="slidenum">
              <a:rPr lang="en-GB" smtClean="0"/>
              <a:t>‹#›</a:t>
            </a:fld>
            <a:endParaRPr lang="en-GB"/>
          </a:p>
        </p:txBody>
      </p:sp>
    </p:spTree>
    <p:extLst>
      <p:ext uri="{BB962C8B-B14F-4D97-AF65-F5344CB8AC3E}">
        <p14:creationId xmlns:p14="http://schemas.microsoft.com/office/powerpoint/2010/main" val="260290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A644EAE-74C6-4087-A368-B69F34D41AC0}" type="datetimeFigureOut">
              <a:rPr lang="en-GB" smtClean="0"/>
              <a:t>07/03/2024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661ECE-CB89-4BF9-964B-27CE7DA01952}" type="slidenum">
              <a:rPr lang="en-GB" smtClean="0"/>
              <a:t>‹#›</a:t>
            </a:fld>
            <a:endParaRPr lang="en-GB"/>
          </a:p>
        </p:txBody>
      </p:sp>
    </p:spTree>
    <p:extLst>
      <p:ext uri="{BB962C8B-B14F-4D97-AF65-F5344CB8AC3E}">
        <p14:creationId xmlns:p14="http://schemas.microsoft.com/office/powerpoint/2010/main" val="1206412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A644EAE-74C6-4087-A368-B69F34D41AC0}" type="datetimeFigureOut">
              <a:rPr lang="en-GB" smtClean="0"/>
              <a:t>07/03/2024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661ECE-CB89-4BF9-964B-27CE7DA01952}" type="slidenum">
              <a:rPr lang="en-GB" smtClean="0"/>
              <a:t>‹#›</a:t>
            </a:fld>
            <a:endParaRPr lang="en-GB"/>
          </a:p>
        </p:txBody>
      </p:sp>
    </p:spTree>
    <p:extLst>
      <p:ext uri="{BB962C8B-B14F-4D97-AF65-F5344CB8AC3E}">
        <p14:creationId xmlns:p14="http://schemas.microsoft.com/office/powerpoint/2010/main" val="2055771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44EAE-74C6-4087-A368-B69F34D41AC0}" type="datetimeFigureOut">
              <a:rPr lang="en-GB" smtClean="0"/>
              <a:t>07/03/2024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661ECE-CB89-4BF9-964B-27CE7DA01952}" type="slidenum">
              <a:rPr lang="en-GB" smtClean="0"/>
              <a:t>‹#›</a:t>
            </a:fld>
            <a:endParaRPr lang="en-GB"/>
          </a:p>
        </p:txBody>
      </p:sp>
    </p:spTree>
    <p:extLst>
      <p:ext uri="{BB962C8B-B14F-4D97-AF65-F5344CB8AC3E}">
        <p14:creationId xmlns:p14="http://schemas.microsoft.com/office/powerpoint/2010/main" val="3878023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644EAE-74C6-4087-A368-B69F34D41AC0}" type="datetimeFigureOut">
              <a:rPr lang="en-GB" smtClean="0"/>
              <a:t>07/03/2024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661ECE-CB89-4BF9-964B-27CE7DA01952}" type="slidenum">
              <a:rPr lang="en-GB" smtClean="0"/>
              <a:t>‹#›</a:t>
            </a:fld>
            <a:endParaRPr lang="en-GB"/>
          </a:p>
        </p:txBody>
      </p:sp>
    </p:spTree>
    <p:extLst>
      <p:ext uri="{BB962C8B-B14F-4D97-AF65-F5344CB8AC3E}">
        <p14:creationId xmlns:p14="http://schemas.microsoft.com/office/powerpoint/2010/main" val="400111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644EAE-74C6-4087-A368-B69F34D41AC0}" type="datetimeFigureOut">
              <a:rPr lang="en-GB" smtClean="0"/>
              <a:t>07/03/2024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661ECE-CB89-4BF9-964B-27CE7DA01952}" type="slidenum">
              <a:rPr lang="en-GB" smtClean="0"/>
              <a:t>‹#›</a:t>
            </a:fld>
            <a:endParaRPr lang="en-GB"/>
          </a:p>
        </p:txBody>
      </p:sp>
    </p:spTree>
    <p:extLst>
      <p:ext uri="{BB962C8B-B14F-4D97-AF65-F5344CB8AC3E}">
        <p14:creationId xmlns:p14="http://schemas.microsoft.com/office/powerpoint/2010/main" val="1263120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644EAE-74C6-4087-A368-B69F34D41AC0}" type="datetimeFigureOut">
              <a:rPr lang="en-GB" smtClean="0"/>
              <a:t>07/03/2024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61ECE-CB89-4BF9-964B-27CE7DA01952}" type="slidenum">
              <a:rPr lang="en-GB" smtClean="0"/>
              <a:t>‹#›</a:t>
            </a:fld>
            <a:endParaRPr lang="en-GB"/>
          </a:p>
        </p:txBody>
      </p:sp>
      <p:pic>
        <p:nvPicPr>
          <p:cNvPr id="7" name="Picture 6">
            <a:extLst>
              <a:ext uri="{FF2B5EF4-FFF2-40B4-BE49-F238E27FC236}">
                <a16:creationId xmlns:a16="http://schemas.microsoft.com/office/drawing/2014/main" id="{3145B2FB-7FFC-4A13-A88F-68A78AD0355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5533" y="6031752"/>
            <a:ext cx="1612906" cy="649195"/>
          </a:xfrm>
          <a:prstGeom prst="rect">
            <a:avLst/>
          </a:prstGeom>
        </p:spPr>
      </p:pic>
    </p:spTree>
    <p:extLst>
      <p:ext uri="{BB962C8B-B14F-4D97-AF65-F5344CB8AC3E}">
        <p14:creationId xmlns:p14="http://schemas.microsoft.com/office/powerpoint/2010/main" val="2482417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86E7DB-2508-0E4C-B21E-8E4670D313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0EBEC92-B02C-C34C-A81B-15032F374D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ED028CD-AE93-7A4E-BCAF-135F3041B3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D1A04-9AA5-EC40-B70A-41A0A0736AE5}" type="datetimeFigureOut">
              <a:rPr lang="en-GB" smtClean="0"/>
              <a:t>07/03/2024</a:t>
            </a:fld>
            <a:endParaRPr lang="en-GB"/>
          </a:p>
        </p:txBody>
      </p:sp>
      <p:sp>
        <p:nvSpPr>
          <p:cNvPr id="5" name="Footer Placeholder 4">
            <a:extLst>
              <a:ext uri="{FF2B5EF4-FFF2-40B4-BE49-F238E27FC236}">
                <a16:creationId xmlns:a16="http://schemas.microsoft.com/office/drawing/2014/main" id="{91747C76-F240-974D-8924-164F8450EC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0A43A3-FEE6-D541-B043-1A3944763A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284C6-0BE7-FB4E-BFB4-9375DC12781C}" type="slidenum">
              <a:rPr lang="en-GB" smtClean="0"/>
              <a:t>‹#›</a:t>
            </a:fld>
            <a:endParaRPr lang="en-GB"/>
          </a:p>
        </p:txBody>
      </p:sp>
      <p:pic>
        <p:nvPicPr>
          <p:cNvPr id="7" name="Picture 6">
            <a:extLst>
              <a:ext uri="{FF2B5EF4-FFF2-40B4-BE49-F238E27FC236}">
                <a16:creationId xmlns:a16="http://schemas.microsoft.com/office/drawing/2014/main" id="{FA8E9D23-E684-D240-8346-FDEBF7ABEB38}"/>
              </a:ext>
            </a:extLst>
          </p:cNvPr>
          <p:cNvPicPr>
            <a:picLocks noChangeAspect="1"/>
          </p:cNvPicPr>
          <p:nvPr userDrawn="1"/>
        </p:nvPicPr>
        <p:blipFill>
          <a:blip r:embed="rId13">
            <a:extLst>
              <a:ext uri="{BEBA8EAE-BF5A-486C-A8C5-ECC9F3942E4B}">
                <a14:imgProps xmlns:a14="http://schemas.microsoft.com/office/drawing/2010/main">
                  <a14:imgLayer r:embed="rId14">
                    <a14:imgEffect>
                      <a14:brightnessContrast bright="34000" contrast="-49000"/>
                    </a14:imgEffect>
                  </a14:imgLayer>
                </a14:imgProps>
              </a:ext>
              <a:ext uri="{28A0092B-C50C-407E-A947-70E740481C1C}">
                <a14:useLocalDpi xmlns:a14="http://schemas.microsoft.com/office/drawing/2010/main" val="0"/>
              </a:ext>
            </a:extLst>
          </a:blip>
          <a:stretch>
            <a:fillRect/>
          </a:stretch>
        </p:blipFill>
        <p:spPr>
          <a:xfrm>
            <a:off x="4254386" y="189048"/>
            <a:ext cx="7937614" cy="6858000"/>
          </a:xfrm>
          <a:prstGeom prst="rect">
            <a:avLst/>
          </a:prstGeom>
        </p:spPr>
      </p:pic>
      <p:pic>
        <p:nvPicPr>
          <p:cNvPr id="8" name="Picture 7">
            <a:extLst>
              <a:ext uri="{FF2B5EF4-FFF2-40B4-BE49-F238E27FC236}">
                <a16:creationId xmlns:a16="http://schemas.microsoft.com/office/drawing/2014/main" id="{13DC3E5A-B943-7A4C-AC1C-59033E1535A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Tree>
    <p:extLst>
      <p:ext uri="{BB962C8B-B14F-4D97-AF65-F5344CB8AC3E}">
        <p14:creationId xmlns:p14="http://schemas.microsoft.com/office/powerpoint/2010/main" val="1208580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ideo" Target="https://www.youtube.com/embed/1GIyOMoFpk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0939" y="199774"/>
            <a:ext cx="7937614"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
        <p:nvSpPr>
          <p:cNvPr id="10" name="Title 9"/>
          <p:cNvSpPr>
            <a:spLocks noGrp="1"/>
          </p:cNvSpPr>
          <p:nvPr>
            <p:ph type="ctrTitle"/>
          </p:nvPr>
        </p:nvSpPr>
        <p:spPr/>
        <p:txBody>
          <a:bodyPr>
            <a:normAutofit/>
          </a:bodyPr>
          <a:lstStyle/>
          <a:p>
            <a:r>
              <a:rPr lang="en-GB" sz="8800" dirty="0">
                <a:solidFill>
                  <a:srgbClr val="E50051"/>
                </a:solidFill>
              </a:rPr>
              <a:t>Technology</a:t>
            </a:r>
          </a:p>
        </p:txBody>
      </p:sp>
      <p:sp>
        <p:nvSpPr>
          <p:cNvPr id="12" name="Subtitle 11"/>
          <p:cNvSpPr>
            <a:spLocks noGrp="1"/>
          </p:cNvSpPr>
          <p:nvPr>
            <p:ph type="subTitle" idx="1"/>
          </p:nvPr>
        </p:nvSpPr>
        <p:spPr/>
        <p:txBody>
          <a:bodyPr>
            <a:normAutofit/>
          </a:bodyPr>
          <a:lstStyle/>
          <a:p>
            <a:r>
              <a:rPr lang="en-GB" sz="3200" dirty="0"/>
              <a:t>at Central Lancaster High School</a:t>
            </a:r>
          </a:p>
        </p:txBody>
      </p:sp>
    </p:spTree>
    <p:extLst>
      <p:ext uri="{BB962C8B-B14F-4D97-AF65-F5344CB8AC3E}">
        <p14:creationId xmlns:p14="http://schemas.microsoft.com/office/powerpoint/2010/main" val="2461966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pic>
        <p:nvPicPr>
          <p:cNvPr id="7" name="Picture 6" descr="Factory Black Silhouette Vector Icon Royalty Free Cliparts, Vectors, And  Stock Illustration. Image 104666672.">
            <a:extLst>
              <a:ext uri="{FF2B5EF4-FFF2-40B4-BE49-F238E27FC236}">
                <a16:creationId xmlns:a16="http://schemas.microsoft.com/office/drawing/2014/main" id="{5206E1D1-CB5D-4B27-B754-F5AD9B6544B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3562" y="122248"/>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Black Solid Icon For Evaluation, Assessment And Appraisal Stock Vector -  Illustration of silhouette, notice: 149254820">
            <a:extLst>
              <a:ext uri="{FF2B5EF4-FFF2-40B4-BE49-F238E27FC236}">
                <a16:creationId xmlns:a16="http://schemas.microsoft.com/office/drawing/2014/main" id="{D31AC66A-5B71-4011-98DC-067BB911102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48450" y="0"/>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2074295-4EBE-409C-B080-45197AE5FEB3}"/>
              </a:ext>
            </a:extLst>
          </p:cNvPr>
          <p:cNvSpPr txBox="1"/>
          <p:nvPr/>
        </p:nvSpPr>
        <p:spPr>
          <a:xfrm>
            <a:off x="4417704" y="248141"/>
            <a:ext cx="2977128" cy="954107"/>
          </a:xfrm>
          <a:prstGeom prst="rect">
            <a:avLst/>
          </a:prstGeom>
          <a:noFill/>
        </p:spPr>
        <p:txBody>
          <a:bodyPr wrap="square" rtlCol="0">
            <a:spAutoFit/>
          </a:bodyPr>
          <a:lstStyle/>
          <a:p>
            <a:r>
              <a:rPr lang="en-GB" sz="1400" dirty="0"/>
              <a:t>Students use various workshop tools and CAD/CAM to realise their developed designs, worth another 20 marks towards the NEA. </a:t>
            </a:r>
          </a:p>
        </p:txBody>
      </p:sp>
      <p:sp>
        <p:nvSpPr>
          <p:cNvPr id="18" name="TextBox 17">
            <a:extLst>
              <a:ext uri="{FF2B5EF4-FFF2-40B4-BE49-F238E27FC236}">
                <a16:creationId xmlns:a16="http://schemas.microsoft.com/office/drawing/2014/main" id="{8413305B-263C-4C37-BBF0-6372E4EA8632}"/>
              </a:ext>
            </a:extLst>
          </p:cNvPr>
          <p:cNvSpPr txBox="1"/>
          <p:nvPr/>
        </p:nvSpPr>
        <p:spPr>
          <a:xfrm>
            <a:off x="8409217" y="122248"/>
            <a:ext cx="2977128" cy="1169551"/>
          </a:xfrm>
          <a:prstGeom prst="rect">
            <a:avLst/>
          </a:prstGeom>
          <a:noFill/>
        </p:spPr>
        <p:txBody>
          <a:bodyPr wrap="square" rtlCol="0">
            <a:spAutoFit/>
          </a:bodyPr>
          <a:lstStyle/>
          <a:p>
            <a:r>
              <a:rPr lang="en-GB" sz="1400" dirty="0"/>
              <a:t>Finally, students evaluate their work against their specification. Casting judgement is an important part of the project. Worth the final 20 marks of the NEA. </a:t>
            </a:r>
          </a:p>
        </p:txBody>
      </p:sp>
      <p:sp>
        <p:nvSpPr>
          <p:cNvPr id="22" name="Title 1"/>
          <p:cNvSpPr txBox="1">
            <a:spLocks/>
          </p:cNvSpPr>
          <p:nvPr/>
        </p:nvSpPr>
        <p:spPr>
          <a:xfrm>
            <a:off x="226423" y="230022"/>
            <a:ext cx="11965577" cy="190500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dirty="0">
                <a:solidFill>
                  <a:srgbClr val="E50051"/>
                </a:solidFill>
              </a:rPr>
              <a:t>Year 11</a:t>
            </a:r>
          </a:p>
        </p:txBody>
      </p:sp>
      <p:pic>
        <p:nvPicPr>
          <p:cNvPr id="23" name="Picture 14" descr="Rotate circular, radial arrows for cycle, iteration concepts. Concentric  pointers for process, procedure, repetition themes. Cyclical, spinning  cursor Stock Vector Image &amp;amp; Art - Alamy">
            <a:extLst>
              <a:ext uri="{FF2B5EF4-FFF2-40B4-BE49-F238E27FC236}">
                <a16:creationId xmlns:a16="http://schemas.microsoft.com/office/drawing/2014/main" id="{5CFE2188-E780-4047-A923-4937A8629C3C}"/>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7505"/>
          <a:stretch/>
        </p:blipFill>
        <p:spPr bwMode="auto">
          <a:xfrm>
            <a:off x="3162366" y="1430367"/>
            <a:ext cx="1092020" cy="1080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6777ECA7-90EE-4A89-B9EE-CE73F1A10414}"/>
              </a:ext>
            </a:extLst>
          </p:cNvPr>
          <p:cNvSpPr txBox="1"/>
          <p:nvPr/>
        </p:nvSpPr>
        <p:spPr>
          <a:xfrm>
            <a:off x="189973" y="1245881"/>
            <a:ext cx="2911657" cy="1600438"/>
          </a:xfrm>
          <a:prstGeom prst="rect">
            <a:avLst/>
          </a:prstGeom>
          <a:noFill/>
        </p:spPr>
        <p:txBody>
          <a:bodyPr wrap="square" rtlCol="0">
            <a:spAutoFit/>
          </a:bodyPr>
          <a:lstStyle/>
          <a:p>
            <a:r>
              <a:rPr lang="en-GB" sz="1400" dirty="0"/>
              <a:t>Students develop their initial ideas and make iterations, supported by a manufacturing specification. Designs must show good judgement on materials and processes. This section is worth 20 marks towards the NEA too.</a:t>
            </a:r>
          </a:p>
        </p:txBody>
      </p:sp>
      <p:pic>
        <p:nvPicPr>
          <p:cNvPr id="3" name="Picture 2"/>
          <p:cNvPicPr>
            <a:picLocks noChangeAspect="1"/>
          </p:cNvPicPr>
          <p:nvPr/>
        </p:nvPicPr>
        <p:blipFill rotWithShape="1">
          <a:blip r:embed="rId7"/>
          <a:srcRect l="31914" t="21382" r="16883" b="10521"/>
          <a:stretch/>
        </p:blipFill>
        <p:spPr>
          <a:xfrm>
            <a:off x="265893" y="4918343"/>
            <a:ext cx="2489321" cy="1869552"/>
          </a:xfrm>
          <a:prstGeom prst="rect">
            <a:avLst/>
          </a:prstGeom>
        </p:spPr>
      </p:pic>
      <p:pic>
        <p:nvPicPr>
          <p:cNvPr id="25" name="Picture 2" descr="https://attachments.office.net/owa/14Oscar.SW@qes.org.uk/service.svc/s/GetFileAttachment?id=AAMkAGE2Y2UwN2ZiLTdkNWMtNDE4OC1hNjNkLWY1ZmI2NjhhNWJiMABGAAAAAADUhj3w6SbRQ6WivFucJTxNBwC458BCdnHETItw0ZRgPSDuAAAAAAEMAAC458BCdnHETItw0ZRgPSDuAAQjSibCAAABEgAQAPkdA%2FisrdpIt6LjzgBrbi0%3D&amp;X-OWA-CANARY=YHPpKRvmAU6R0gxQvH0o9PBuWlDSjdYYtb1IbTcLUZh1o8DD4iJlPW78gqQwhaJAhqYiQFHisxs.&amp;token=eyJhbGciOiJSUzI1NiIsImtpZCI6IjA2MDBGOUY2NzQ2MjA3MzdFNzM0MDRFMjg3QzQ1QTgxOENCN0NFQjgiLCJ4NXQiOiJCZ0Q1OW5SaUJ6Zm5OQVRpaDhSYWdZeTN6cmciLCJ0eXAiOiJKV1QifQ.eyJ2ZXIiOiJFeGNoYW5nZS5DYWxsYmFjay5WMSIsImFwcGN0eHNlbmRlciI6Ik93YURvd25sb2FkQGQyM2Q5ZDE4LWNhOTEtNDhjNC1iYzdkLWE4ZDk5MDlkNGUyYyIsImFwcGN0eCI6IntcIm1zZXhjaHByb3RcIjpcIm93YVwiLFwicHJpbWFyeXNpZFwiOlwiUy0xLTUtMjEtMzYyMDI3MTkwNC0zMjQxMjcyOTkwLTIxNzU0ODY0NzMtMTk5MDk0OFwiLFwicHVpZFwiOlwiMTE1Mzk3NzAyNTIyNTU2NTYxN1wiLFwib2lkXCI6XCI5NTQ4YjFjNS0xNzkzLTQ0ZjYtOGFkOC00MmQ3M2U5MDM1N2JcIixcInNjb3BlXCI6XCJPd2FEb3dubG9hZFwifSIsIm5iZiI6MTU0OTYzNjM3NCwiZXhwIjoxNTQ5NjM2OTc0LCJpc3MiOiIwMDAwMDAwMi0wMDAwLTBmZjEtY2UwMC0wMDAwMDAwMDAwMDBAZDIzZDlkMTgtY2E5MS00OGM0LWJjN2QtYThkOTkwOWQ0ZTJjIiwiYXVkIjoiMDAwMDAwMDItMDAwMC0wZmYxLWNlMDAtMDAwMDAwMDAwMDAwL2F0dGFjaG1lbnRzLm9mZmljZS5uZXRAZDIzZDlkMTgtY2E5MS00OGM0LWJjN2QtYThkOTkwOWQ0ZTJjIn0.HzYDOV5yN1pBfInqR5r4PUzp7PVRtTxy8FKTI_NwydMr2jRem2vN6mUqAVXE2wspPsOolTXcmxWMVqhRz5cFK1ClR_3SNetqp6NMy10R1SyuIOR24Xq7Mshqn7SgauNqDhPRYpOoInCTif0fVk6zTnWcWpAvoQmGvp_ETNauWWbe5bbTIY6bnu5QDW0ZHwfR3xugUoukRIei8TU0mfvRRZhTXrkJpLxfymMwhq26bRcivI8elCX_o4Ufp9zX3l1dRGGCkocL7avwGlUKTAL_X5OsyLZ49XAV7ZO2SsUcSWqAqhgK7DUBgVkLS-EqkCyWfqxdRYvGYv35aKv_OwroJw&amp;owa=outlook.office365.com&amp;isImagePreview=Tru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200000">
            <a:off x="679693" y="2492069"/>
            <a:ext cx="1952925" cy="278052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rotWithShape="1">
          <a:blip r:embed="rId9"/>
          <a:srcRect l="31914" t="21782" r="16883" b="10681"/>
          <a:stretch/>
        </p:blipFill>
        <p:spPr>
          <a:xfrm>
            <a:off x="8695675" y="1399573"/>
            <a:ext cx="3136134" cy="2335968"/>
          </a:xfrm>
          <a:prstGeom prst="rect">
            <a:avLst/>
          </a:prstGeom>
        </p:spPr>
      </p:pic>
      <p:pic>
        <p:nvPicPr>
          <p:cNvPr id="27" name="Picture 26"/>
          <p:cNvPicPr>
            <a:picLocks noChangeAspect="1"/>
          </p:cNvPicPr>
          <p:nvPr/>
        </p:nvPicPr>
        <p:blipFill rotWithShape="1">
          <a:blip r:embed="rId10"/>
          <a:srcRect l="26761" t="20709" r="21510" b="9515"/>
          <a:stretch/>
        </p:blipFill>
        <p:spPr>
          <a:xfrm>
            <a:off x="4839503" y="1649832"/>
            <a:ext cx="2879678" cy="2193483"/>
          </a:xfrm>
          <a:prstGeom prst="rect">
            <a:avLst/>
          </a:prstGeom>
        </p:spPr>
      </p:pic>
      <p:pic>
        <p:nvPicPr>
          <p:cNvPr id="28" name="Picture 27"/>
          <p:cNvPicPr>
            <a:picLocks noChangeAspect="1"/>
          </p:cNvPicPr>
          <p:nvPr/>
        </p:nvPicPr>
        <p:blipFill rotWithShape="1">
          <a:blip r:embed="rId11"/>
          <a:srcRect l="26857" t="21223" r="21624" b="10121"/>
          <a:stretch/>
        </p:blipFill>
        <p:spPr>
          <a:xfrm>
            <a:off x="4839503" y="4073707"/>
            <a:ext cx="2879678" cy="2167120"/>
          </a:xfrm>
          <a:prstGeom prst="rect">
            <a:avLst/>
          </a:prstGeom>
        </p:spPr>
      </p:pic>
      <p:pic>
        <p:nvPicPr>
          <p:cNvPr id="29" name="Picture 28"/>
          <p:cNvPicPr>
            <a:picLocks noChangeAspect="1"/>
          </p:cNvPicPr>
          <p:nvPr/>
        </p:nvPicPr>
        <p:blipFill rotWithShape="1">
          <a:blip r:embed="rId12"/>
          <a:srcRect l="30123" t="20310" r="20887" b="14018"/>
          <a:stretch/>
        </p:blipFill>
        <p:spPr>
          <a:xfrm>
            <a:off x="8702287" y="3843315"/>
            <a:ext cx="3129521" cy="2369014"/>
          </a:xfrm>
          <a:prstGeom prst="rect">
            <a:avLst/>
          </a:prstGeom>
        </p:spPr>
      </p:pic>
    </p:spTree>
    <p:extLst>
      <p:ext uri="{BB962C8B-B14F-4D97-AF65-F5344CB8AC3E}">
        <p14:creationId xmlns:p14="http://schemas.microsoft.com/office/powerpoint/2010/main" val="3378818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386" y="230022"/>
            <a:ext cx="7937614"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
        <p:nvSpPr>
          <p:cNvPr id="22" name="Title 1"/>
          <p:cNvSpPr txBox="1">
            <a:spLocks/>
          </p:cNvSpPr>
          <p:nvPr/>
        </p:nvSpPr>
        <p:spPr>
          <a:xfrm>
            <a:off x="226423" y="230022"/>
            <a:ext cx="11965577" cy="190500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dirty="0">
                <a:solidFill>
                  <a:srgbClr val="E50051"/>
                </a:solidFill>
              </a:rPr>
              <a:t>              Technology at CLHS</a:t>
            </a:r>
          </a:p>
          <a:p>
            <a:pPr algn="l"/>
            <a:r>
              <a:rPr lang="en-GB" sz="3200" dirty="0"/>
              <a:t>				Where might it lead? </a:t>
            </a:r>
          </a:p>
        </p:txBody>
      </p:sp>
      <p:sp>
        <p:nvSpPr>
          <p:cNvPr id="3" name="Content Placeholder 2"/>
          <p:cNvSpPr>
            <a:spLocks noGrp="1"/>
          </p:cNvSpPr>
          <p:nvPr>
            <p:ph sz="half" idx="1"/>
          </p:nvPr>
        </p:nvSpPr>
        <p:spPr>
          <a:ln>
            <a:solidFill>
              <a:schemeClr val="tx1"/>
            </a:solidFill>
          </a:ln>
        </p:spPr>
        <p:txBody>
          <a:bodyPr>
            <a:normAutofit fontScale="92500" lnSpcReduction="20000"/>
          </a:bodyPr>
          <a:lstStyle/>
          <a:p>
            <a:pPr marL="0" indent="0">
              <a:buNone/>
            </a:pPr>
            <a:r>
              <a:rPr lang="en-GB" dirty="0"/>
              <a:t>Design and Technology GCSE (AQA) </a:t>
            </a:r>
          </a:p>
          <a:p>
            <a:pPr marL="0" indent="0">
              <a:buNone/>
            </a:pPr>
            <a:endParaRPr lang="en-GB" dirty="0"/>
          </a:p>
          <a:p>
            <a:pPr marL="0" indent="0">
              <a:buNone/>
            </a:pPr>
            <a:endParaRPr lang="en-GB" dirty="0"/>
          </a:p>
          <a:p>
            <a:pPr>
              <a:buFont typeface="Wingdings" panose="05000000000000000000" pitchFamily="2" charset="2"/>
              <a:buChar char="q"/>
            </a:pPr>
            <a:r>
              <a:rPr lang="en-GB" sz="2400" dirty="0"/>
              <a:t>Architect </a:t>
            </a:r>
          </a:p>
          <a:p>
            <a:pPr>
              <a:buFont typeface="Wingdings" panose="05000000000000000000" pitchFamily="2" charset="2"/>
              <a:buChar char="q"/>
            </a:pPr>
            <a:r>
              <a:rPr lang="en-GB" sz="2400" dirty="0"/>
              <a:t>Civil engineer </a:t>
            </a:r>
          </a:p>
          <a:p>
            <a:pPr>
              <a:buFont typeface="Wingdings" panose="05000000000000000000" pitchFamily="2" charset="2"/>
              <a:buChar char="q"/>
            </a:pPr>
            <a:r>
              <a:rPr lang="en-GB" sz="2400" dirty="0"/>
              <a:t>Product design </a:t>
            </a:r>
          </a:p>
          <a:p>
            <a:pPr>
              <a:buFont typeface="Wingdings" panose="05000000000000000000" pitchFamily="2" charset="2"/>
              <a:buChar char="q"/>
            </a:pPr>
            <a:r>
              <a:rPr lang="en-GB" sz="2400" dirty="0"/>
              <a:t>Mechanical engineer </a:t>
            </a:r>
          </a:p>
          <a:p>
            <a:pPr>
              <a:buFont typeface="Wingdings" panose="05000000000000000000" pitchFamily="2" charset="2"/>
              <a:buChar char="q"/>
            </a:pPr>
            <a:r>
              <a:rPr lang="en-GB" sz="2400" dirty="0"/>
              <a:t>Carpenter </a:t>
            </a:r>
          </a:p>
          <a:p>
            <a:pPr>
              <a:buFont typeface="Wingdings" panose="05000000000000000000" pitchFamily="2" charset="2"/>
              <a:buChar char="q"/>
            </a:pPr>
            <a:r>
              <a:rPr lang="en-GB" sz="2400" dirty="0"/>
              <a:t>Construction manager </a:t>
            </a:r>
          </a:p>
          <a:p>
            <a:pPr>
              <a:buFont typeface="Wingdings" panose="05000000000000000000" pitchFamily="2" charset="2"/>
              <a:buChar char="q"/>
            </a:pPr>
            <a:r>
              <a:rPr lang="en-GB" sz="2400" dirty="0"/>
              <a:t>Fabrication</a:t>
            </a:r>
          </a:p>
          <a:p>
            <a:pPr>
              <a:buFont typeface="Wingdings" panose="05000000000000000000" pitchFamily="2" charset="2"/>
              <a:buChar char="q"/>
            </a:pPr>
            <a:r>
              <a:rPr lang="en-GB" sz="2400" dirty="0"/>
              <a:t>Electrician </a:t>
            </a:r>
          </a:p>
          <a:p>
            <a:pPr marL="0" indent="0">
              <a:buNone/>
            </a:pPr>
            <a:endParaRPr lang="en-GB" dirty="0"/>
          </a:p>
        </p:txBody>
      </p:sp>
      <p:sp>
        <p:nvSpPr>
          <p:cNvPr id="4" name="Content Placeholder 3"/>
          <p:cNvSpPr>
            <a:spLocks noGrp="1"/>
          </p:cNvSpPr>
          <p:nvPr>
            <p:ph sz="half" idx="2"/>
          </p:nvPr>
        </p:nvSpPr>
        <p:spPr>
          <a:ln>
            <a:solidFill>
              <a:schemeClr val="tx1"/>
            </a:solidFill>
          </a:ln>
        </p:spPr>
        <p:txBody>
          <a:bodyPr>
            <a:normAutofit fontScale="92500" lnSpcReduction="20000"/>
          </a:bodyPr>
          <a:lstStyle/>
          <a:p>
            <a:pPr marL="0" indent="0">
              <a:buNone/>
            </a:pPr>
            <a:r>
              <a:rPr lang="en-GB" dirty="0"/>
              <a:t>Hospitality and Catering Level 1/2 (WJEC) </a:t>
            </a:r>
          </a:p>
          <a:p>
            <a:pPr marL="0" indent="0">
              <a:buNone/>
            </a:pPr>
            <a:endParaRPr lang="en-GB" dirty="0"/>
          </a:p>
          <a:p>
            <a:pPr>
              <a:buFont typeface="Wingdings" panose="05000000000000000000" pitchFamily="2" charset="2"/>
              <a:buChar char="q"/>
            </a:pPr>
            <a:r>
              <a:rPr lang="en-GB" sz="2400" dirty="0"/>
              <a:t>Food and nutrition </a:t>
            </a:r>
          </a:p>
          <a:p>
            <a:pPr>
              <a:buFont typeface="Wingdings" panose="05000000000000000000" pitchFamily="2" charset="2"/>
              <a:buChar char="q"/>
            </a:pPr>
            <a:r>
              <a:rPr lang="en-GB" sz="2400" dirty="0"/>
              <a:t>Waiting staff</a:t>
            </a:r>
          </a:p>
          <a:p>
            <a:pPr>
              <a:buFont typeface="Wingdings" panose="05000000000000000000" pitchFamily="2" charset="2"/>
              <a:buChar char="q"/>
            </a:pPr>
            <a:r>
              <a:rPr lang="en-GB" sz="2400" dirty="0"/>
              <a:t>Event manager </a:t>
            </a:r>
          </a:p>
          <a:p>
            <a:pPr>
              <a:buFont typeface="Wingdings" panose="05000000000000000000" pitchFamily="2" charset="2"/>
              <a:buChar char="q"/>
            </a:pPr>
            <a:r>
              <a:rPr lang="en-GB" sz="2400" dirty="0"/>
              <a:t>Food and beverage marketing </a:t>
            </a:r>
          </a:p>
          <a:p>
            <a:pPr>
              <a:buFont typeface="Wingdings" panose="05000000000000000000" pitchFamily="2" charset="2"/>
              <a:buChar char="q"/>
            </a:pPr>
            <a:r>
              <a:rPr lang="en-GB" sz="2400" dirty="0"/>
              <a:t>Hotel manager</a:t>
            </a:r>
          </a:p>
          <a:p>
            <a:pPr>
              <a:buFont typeface="Wingdings" panose="05000000000000000000" pitchFamily="2" charset="2"/>
              <a:buChar char="q"/>
            </a:pPr>
            <a:r>
              <a:rPr lang="en-GB" sz="2400" dirty="0"/>
              <a:t>Chef</a:t>
            </a:r>
          </a:p>
          <a:p>
            <a:pPr>
              <a:buFont typeface="Wingdings" panose="05000000000000000000" pitchFamily="2" charset="2"/>
              <a:buChar char="q"/>
            </a:pPr>
            <a:r>
              <a:rPr lang="en-GB" sz="2400" dirty="0"/>
              <a:t>Catering manager</a:t>
            </a:r>
          </a:p>
          <a:p>
            <a:pPr>
              <a:buFont typeface="Wingdings" panose="05000000000000000000" pitchFamily="2" charset="2"/>
              <a:buChar char="q"/>
            </a:pPr>
            <a:r>
              <a:rPr lang="en-GB" sz="2400" dirty="0"/>
              <a:t>Food production </a:t>
            </a:r>
          </a:p>
          <a:p>
            <a:pPr marL="0" indent="0">
              <a:buNone/>
            </a:pPr>
            <a:endParaRPr lang="en-GB" dirty="0"/>
          </a:p>
        </p:txBody>
      </p:sp>
      <p:pic>
        <p:nvPicPr>
          <p:cNvPr id="5" name="Picture 4"/>
          <p:cNvPicPr>
            <a:picLocks noChangeAspect="1"/>
          </p:cNvPicPr>
          <p:nvPr/>
        </p:nvPicPr>
        <p:blipFill>
          <a:blip r:embed="rId4"/>
          <a:stretch>
            <a:fillRect/>
          </a:stretch>
        </p:blipFill>
        <p:spPr>
          <a:xfrm>
            <a:off x="10151744" y="2257176"/>
            <a:ext cx="666750" cy="666750"/>
          </a:xfrm>
          <a:prstGeom prst="rect">
            <a:avLst/>
          </a:prstGeom>
        </p:spPr>
      </p:pic>
      <p:pic>
        <p:nvPicPr>
          <p:cNvPr id="6" name="Picture 5"/>
          <p:cNvPicPr>
            <a:picLocks noChangeAspect="1"/>
          </p:cNvPicPr>
          <p:nvPr/>
        </p:nvPicPr>
        <p:blipFill>
          <a:blip r:embed="rId5"/>
          <a:stretch>
            <a:fillRect/>
          </a:stretch>
        </p:blipFill>
        <p:spPr>
          <a:xfrm>
            <a:off x="4822516" y="2142165"/>
            <a:ext cx="1022968" cy="1022968"/>
          </a:xfrm>
          <a:prstGeom prst="rect">
            <a:avLst/>
          </a:prstGeom>
        </p:spPr>
      </p:pic>
    </p:spTree>
    <p:extLst>
      <p:ext uri="{BB962C8B-B14F-4D97-AF65-F5344CB8AC3E}">
        <p14:creationId xmlns:p14="http://schemas.microsoft.com/office/powerpoint/2010/main" val="3352878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GIyOMoFpks"/>
          <p:cNvPicPr>
            <a:picLocks noRot="1" noChangeAspect="1"/>
          </p:cNvPicPr>
          <p:nvPr>
            <a:videoFile r:link="rId1"/>
          </p:nvPr>
        </p:nvPicPr>
        <p:blipFill>
          <a:blip r:embed="rId3"/>
          <a:stretch>
            <a:fillRect/>
          </a:stretch>
        </p:blipFill>
        <p:spPr>
          <a:xfrm>
            <a:off x="136358" y="137862"/>
            <a:ext cx="11943347" cy="6718133"/>
          </a:xfrm>
          <a:prstGeom prst="rect">
            <a:avLst/>
          </a:prstGeom>
        </p:spPr>
      </p:pic>
    </p:spTree>
    <p:extLst>
      <p:ext uri="{BB962C8B-B14F-4D97-AF65-F5344CB8AC3E}">
        <p14:creationId xmlns:p14="http://schemas.microsoft.com/office/powerpoint/2010/main" val="781928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701F27-B79F-4BEF-BB82-12EB03974ED9}"/>
              </a:ext>
            </a:extLst>
          </p:cNvPr>
          <p:cNvSpPr>
            <a:spLocks noGrp="1"/>
          </p:cNvSpPr>
          <p:nvPr>
            <p:ph idx="1"/>
          </p:nvPr>
        </p:nvSpPr>
        <p:spPr>
          <a:xfrm>
            <a:off x="851263" y="2116175"/>
            <a:ext cx="10515600" cy="5738956"/>
          </a:xfrm>
        </p:spPr>
        <p:txBody>
          <a:bodyPr vert="horz" lIns="91440" tIns="45720" rIns="91440" bIns="45720" rtlCol="0" anchor="t">
            <a:normAutofit/>
          </a:bodyPr>
          <a:lstStyle/>
          <a:p>
            <a:pPr marL="0" indent="0" algn="ctr">
              <a:buNone/>
            </a:pPr>
            <a:r>
              <a:rPr lang="en-GB" sz="4000" dirty="0"/>
              <a:t>For more information about the courses,</a:t>
            </a:r>
          </a:p>
          <a:p>
            <a:pPr marL="0" indent="0" algn="ctr">
              <a:buNone/>
            </a:pPr>
            <a:r>
              <a:rPr lang="en-GB" sz="4000" dirty="0"/>
              <a:t> please speak to your child's technology teacher at progress evening on Thursday 14th  March 2024.</a:t>
            </a:r>
            <a:endParaRPr lang="en-GB" sz="4000" dirty="0">
              <a:cs typeface="Calibri"/>
            </a:endParaRPr>
          </a:p>
          <a:p>
            <a:pPr marL="0" indent="0" algn="ctr">
              <a:buNone/>
            </a:pPr>
            <a:endParaRPr lang="en-GB" sz="4000" dirty="0"/>
          </a:p>
          <a:p>
            <a:pPr marL="0" indent="0" algn="ctr">
              <a:buNone/>
            </a:pPr>
            <a:endParaRPr lang="en-GB" sz="4000" dirty="0"/>
          </a:p>
          <a:p>
            <a:pPr marL="0" indent="0" algn="ctr">
              <a:buNone/>
            </a:pPr>
            <a:endParaRPr lang="en-GB" sz="4000" dirty="0"/>
          </a:p>
          <a:p>
            <a:pPr marL="0" indent="0" algn="ctr">
              <a:buNone/>
            </a:pPr>
            <a:endParaRPr lang="en-GB" sz="4000" dirty="0"/>
          </a:p>
          <a:p>
            <a:pPr marL="0" indent="0" algn="ctr">
              <a:buNone/>
            </a:pPr>
            <a:endParaRPr lang="en-GB" sz="4000" dirty="0"/>
          </a:p>
          <a:p>
            <a:pPr marL="0" indent="0" algn="ctr">
              <a:buNone/>
            </a:pPr>
            <a:endParaRPr lang="en-GB" sz="4000" dirty="0"/>
          </a:p>
        </p:txBody>
      </p:sp>
    </p:spTree>
    <p:extLst>
      <p:ext uri="{BB962C8B-B14F-4D97-AF65-F5344CB8AC3E}">
        <p14:creationId xmlns:p14="http://schemas.microsoft.com/office/powerpoint/2010/main" val="1232418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0939" y="199774"/>
            <a:ext cx="7937614"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
        <p:nvSpPr>
          <p:cNvPr id="22" name="Title 1"/>
          <p:cNvSpPr txBox="1">
            <a:spLocks/>
          </p:cNvSpPr>
          <p:nvPr/>
        </p:nvSpPr>
        <p:spPr>
          <a:xfrm>
            <a:off x="226423" y="230022"/>
            <a:ext cx="11965577" cy="159560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dirty="0">
                <a:solidFill>
                  <a:srgbClr val="FF0051"/>
                </a:solidFill>
              </a:rPr>
              <a:t>              Technology at CLHS</a:t>
            </a:r>
          </a:p>
          <a:p>
            <a:pPr algn="l"/>
            <a:r>
              <a:rPr lang="en-GB" sz="2400" dirty="0"/>
              <a:t>  					</a:t>
            </a:r>
            <a:r>
              <a:rPr lang="en-GB" sz="3600" dirty="0"/>
              <a:t>The ‘why?’</a:t>
            </a:r>
          </a:p>
        </p:txBody>
      </p:sp>
      <p:sp>
        <p:nvSpPr>
          <p:cNvPr id="3" name="Content Placeholder 2"/>
          <p:cNvSpPr>
            <a:spLocks noGrp="1"/>
          </p:cNvSpPr>
          <p:nvPr>
            <p:ph sz="half" idx="1"/>
          </p:nvPr>
        </p:nvSpPr>
        <p:spPr>
          <a:xfrm>
            <a:off x="838200" y="1825625"/>
            <a:ext cx="5181600" cy="3488653"/>
          </a:xfrm>
          <a:ln>
            <a:solidFill>
              <a:schemeClr val="tx1"/>
            </a:solidFill>
          </a:ln>
        </p:spPr>
        <p:txBody>
          <a:bodyPr vert="horz" lIns="91440" tIns="45720" rIns="91440" bIns="45720" rtlCol="0" anchor="t">
            <a:normAutofit/>
          </a:bodyPr>
          <a:lstStyle/>
          <a:p>
            <a:pPr marL="0" indent="0">
              <a:buNone/>
            </a:pPr>
            <a:r>
              <a:rPr lang="en-GB" dirty="0"/>
              <a:t>Design and Technology GCSE (AQA) </a:t>
            </a:r>
          </a:p>
          <a:p>
            <a:pPr marL="0" indent="0">
              <a:buNone/>
            </a:pPr>
            <a:endParaRPr lang="en-GB" dirty="0"/>
          </a:p>
          <a:p>
            <a:pPr marL="0" indent="0">
              <a:buNone/>
            </a:pPr>
            <a:r>
              <a:rPr lang="en-GB" dirty="0">
                <a:ea typeface="Calibri" panose="020F0502020204030204"/>
                <a:cs typeface="Calibri" panose="020F0502020204030204"/>
              </a:rPr>
              <a:t>Do you love creative thinking, problem solving, planning and manufacturing. Do you want to gather skills which could help shape the future? </a:t>
            </a:r>
            <a:r>
              <a:rPr lang="en-GB" dirty="0">
                <a:solidFill>
                  <a:srgbClr val="FF0000"/>
                </a:solidFill>
                <a:ea typeface="Calibri" panose="020F0502020204030204"/>
                <a:cs typeface="Calibri" panose="020F0502020204030204"/>
              </a:rPr>
              <a:t> </a:t>
            </a:r>
            <a:endParaRPr lang="en-GB" dirty="0">
              <a:ea typeface="Calibri" panose="020F0502020204030204"/>
              <a:cs typeface="Calibri" panose="020F0502020204030204"/>
            </a:endParaRPr>
          </a:p>
          <a:p>
            <a:pPr marL="0" indent="0">
              <a:buNone/>
            </a:pPr>
            <a:endParaRPr lang="en-GB" dirty="0"/>
          </a:p>
        </p:txBody>
      </p:sp>
      <p:sp>
        <p:nvSpPr>
          <p:cNvPr id="4" name="Content Placeholder 3"/>
          <p:cNvSpPr>
            <a:spLocks noGrp="1"/>
          </p:cNvSpPr>
          <p:nvPr>
            <p:ph sz="half" idx="2"/>
          </p:nvPr>
        </p:nvSpPr>
        <p:spPr>
          <a:xfrm>
            <a:off x="6172200" y="1825625"/>
            <a:ext cx="5181600" cy="3488653"/>
          </a:xfrm>
          <a:ln>
            <a:solidFill>
              <a:schemeClr val="tx1"/>
            </a:solidFill>
          </a:ln>
        </p:spPr>
        <p:txBody>
          <a:bodyPr vert="horz" lIns="91440" tIns="45720" rIns="91440" bIns="45720" rtlCol="0" anchor="t">
            <a:normAutofit/>
          </a:bodyPr>
          <a:lstStyle/>
          <a:p>
            <a:pPr marL="0" indent="0">
              <a:buNone/>
            </a:pPr>
            <a:r>
              <a:rPr lang="en-GB" dirty="0"/>
              <a:t>Hospitality and Catering Level 1/2 (WJEC) </a:t>
            </a:r>
          </a:p>
          <a:p>
            <a:pPr marL="0" indent="0">
              <a:buNone/>
            </a:pPr>
            <a:endParaRPr lang="en-GB" dirty="0"/>
          </a:p>
          <a:p>
            <a:pPr marL="0" indent="0">
              <a:buNone/>
            </a:pPr>
            <a:r>
              <a:rPr lang="en-GB" dirty="0"/>
              <a:t>Do you have a love of food, health and nutrition and have an interest in the catering industry?    </a:t>
            </a:r>
            <a:endParaRPr lang="en-GB" dirty="0">
              <a:cs typeface="Calibri"/>
            </a:endParaRPr>
          </a:p>
        </p:txBody>
      </p:sp>
      <p:pic>
        <p:nvPicPr>
          <p:cNvPr id="5" name="Picture 4"/>
          <p:cNvPicPr>
            <a:picLocks noChangeAspect="1"/>
          </p:cNvPicPr>
          <p:nvPr/>
        </p:nvPicPr>
        <p:blipFill>
          <a:blip r:embed="rId4"/>
          <a:stretch>
            <a:fillRect/>
          </a:stretch>
        </p:blipFill>
        <p:spPr>
          <a:xfrm>
            <a:off x="10151744" y="2257176"/>
            <a:ext cx="666750" cy="666750"/>
          </a:xfrm>
          <a:prstGeom prst="rect">
            <a:avLst/>
          </a:prstGeom>
        </p:spPr>
      </p:pic>
      <p:pic>
        <p:nvPicPr>
          <p:cNvPr id="6" name="Picture 5"/>
          <p:cNvPicPr>
            <a:picLocks noChangeAspect="1"/>
          </p:cNvPicPr>
          <p:nvPr/>
        </p:nvPicPr>
        <p:blipFill>
          <a:blip r:embed="rId5"/>
          <a:stretch>
            <a:fillRect/>
          </a:stretch>
        </p:blipFill>
        <p:spPr>
          <a:xfrm>
            <a:off x="4822516" y="2142165"/>
            <a:ext cx="1022968" cy="1022968"/>
          </a:xfrm>
          <a:prstGeom prst="rect">
            <a:avLst/>
          </a:prstGeom>
        </p:spPr>
      </p:pic>
      <p:sp>
        <p:nvSpPr>
          <p:cNvPr id="7" name="Rectangle 6"/>
          <p:cNvSpPr/>
          <p:nvPr/>
        </p:nvSpPr>
        <p:spPr>
          <a:xfrm>
            <a:off x="2543782" y="5410664"/>
            <a:ext cx="6229622" cy="954107"/>
          </a:xfrm>
          <a:prstGeom prst="rect">
            <a:avLst/>
          </a:prstGeom>
          <a:ln>
            <a:solidFill>
              <a:schemeClr val="tx1"/>
            </a:solidFill>
          </a:ln>
        </p:spPr>
        <p:txBody>
          <a:bodyPr wrap="square">
            <a:spAutoFit/>
          </a:bodyPr>
          <a:lstStyle/>
          <a:p>
            <a:r>
              <a:rPr lang="en-GB" sz="2800" dirty="0"/>
              <a:t>The desire and ability to think creatively and consider other peoples perspectives. </a:t>
            </a:r>
          </a:p>
        </p:txBody>
      </p:sp>
    </p:spTree>
    <p:extLst>
      <p:ext uri="{BB962C8B-B14F-4D97-AF65-F5344CB8AC3E}">
        <p14:creationId xmlns:p14="http://schemas.microsoft.com/office/powerpoint/2010/main" val="2883833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
        <p:nvSpPr>
          <p:cNvPr id="22" name="Title 1"/>
          <p:cNvSpPr txBox="1">
            <a:spLocks/>
          </p:cNvSpPr>
          <p:nvPr/>
        </p:nvSpPr>
        <p:spPr>
          <a:xfrm>
            <a:off x="226423" y="230022"/>
            <a:ext cx="11965577" cy="190500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dirty="0">
                <a:solidFill>
                  <a:srgbClr val="FF0051"/>
                </a:solidFill>
              </a:rPr>
              <a:t>Hospitality and Catering </a:t>
            </a:r>
          </a:p>
          <a:p>
            <a:pPr algn="l"/>
            <a:r>
              <a:rPr lang="en-GB" sz="3200" dirty="0"/>
              <a:t>Exam Board and Method of assessment </a:t>
            </a:r>
          </a:p>
        </p:txBody>
      </p:sp>
      <p:sp>
        <p:nvSpPr>
          <p:cNvPr id="3" name="Rectangle 2"/>
          <p:cNvSpPr/>
          <p:nvPr/>
        </p:nvSpPr>
        <p:spPr>
          <a:xfrm>
            <a:off x="4840228" y="1253016"/>
            <a:ext cx="2271006" cy="400110"/>
          </a:xfrm>
          <a:prstGeom prst="rect">
            <a:avLst/>
          </a:prstGeom>
        </p:spPr>
        <p:txBody>
          <a:bodyPr wrap="none">
            <a:spAutoFit/>
          </a:bodyPr>
          <a:lstStyle/>
          <a:p>
            <a:r>
              <a:rPr lang="en-GB" sz="2000" b="1" dirty="0">
                <a:solidFill>
                  <a:srgbClr val="FF0051"/>
                </a:solidFill>
              </a:rPr>
              <a:t>Unit 1: Assessment </a:t>
            </a:r>
          </a:p>
        </p:txBody>
      </p:sp>
      <p:sp>
        <p:nvSpPr>
          <p:cNvPr id="4" name="Rectangle 3"/>
          <p:cNvSpPr/>
          <p:nvPr/>
        </p:nvSpPr>
        <p:spPr>
          <a:xfrm>
            <a:off x="4840229" y="1621809"/>
            <a:ext cx="6878504" cy="1938992"/>
          </a:xfrm>
          <a:prstGeom prst="rect">
            <a:avLst/>
          </a:prstGeom>
        </p:spPr>
        <p:txBody>
          <a:bodyPr wrap="square" lIns="91440" tIns="45720" rIns="91440" bIns="45720" anchor="t">
            <a:spAutoFit/>
          </a:bodyPr>
          <a:lstStyle/>
          <a:p>
            <a:r>
              <a:rPr lang="en-GB" sz="2000" b="1" dirty="0"/>
              <a:t>External assessment (Examination) 40% of final grade.</a:t>
            </a:r>
          </a:p>
          <a:p>
            <a:r>
              <a:rPr lang="en-GB" sz="2000" dirty="0">
                <a:ea typeface="Calibri"/>
                <a:cs typeface="Calibri"/>
              </a:rPr>
              <a:t>Unit 1 enables learners to gain and develop comprehensive knowledge and understanding of the hospitality and catering industry including provision, health and safety, and food safety.</a:t>
            </a:r>
            <a:endParaRPr lang="en-GB" sz="2000" dirty="0"/>
          </a:p>
          <a:p>
            <a:endParaRPr lang="en-GB" sz="2000"/>
          </a:p>
          <a:p>
            <a:r>
              <a:rPr lang="en-GB" sz="2000" u="sng" dirty="0"/>
              <a:t>One 80 minute examination</a:t>
            </a:r>
            <a:r>
              <a:rPr lang="en-GB" sz="2000" dirty="0"/>
              <a:t>. </a:t>
            </a:r>
            <a:endParaRPr lang="en-GB" sz="2000" dirty="0">
              <a:ea typeface="Calibri"/>
              <a:cs typeface="Calibri"/>
            </a:endParaRPr>
          </a:p>
        </p:txBody>
      </p:sp>
      <p:pic>
        <p:nvPicPr>
          <p:cNvPr id="5" name="Picture 4"/>
          <p:cNvPicPr>
            <a:picLocks noChangeAspect="1"/>
          </p:cNvPicPr>
          <p:nvPr/>
        </p:nvPicPr>
        <p:blipFill>
          <a:blip r:embed="rId4"/>
          <a:stretch>
            <a:fillRect/>
          </a:stretch>
        </p:blipFill>
        <p:spPr>
          <a:xfrm>
            <a:off x="434092" y="1306319"/>
            <a:ext cx="1817147" cy="1817147"/>
          </a:xfrm>
          <a:prstGeom prst="rect">
            <a:avLst/>
          </a:prstGeom>
        </p:spPr>
      </p:pic>
      <p:sp>
        <p:nvSpPr>
          <p:cNvPr id="6" name="Rectangle 5"/>
          <p:cNvSpPr/>
          <p:nvPr/>
        </p:nvSpPr>
        <p:spPr>
          <a:xfrm>
            <a:off x="293402" y="3508701"/>
            <a:ext cx="6096000" cy="923330"/>
          </a:xfrm>
          <a:prstGeom prst="rect">
            <a:avLst/>
          </a:prstGeom>
        </p:spPr>
        <p:txBody>
          <a:bodyPr>
            <a:spAutoFit/>
          </a:bodyPr>
          <a:lstStyle/>
          <a:p>
            <a:r>
              <a:rPr lang="en-GB" b="1" dirty="0"/>
              <a:t>Unit 1 The Hospitality and Catering Industry</a:t>
            </a:r>
          </a:p>
          <a:p>
            <a:endParaRPr lang="en-GB" b="1" dirty="0"/>
          </a:p>
          <a:p>
            <a:r>
              <a:rPr lang="en-GB" b="1" dirty="0"/>
              <a:t>Unit 2 Hospitality and Catering in Action</a:t>
            </a:r>
          </a:p>
        </p:txBody>
      </p:sp>
      <p:sp>
        <p:nvSpPr>
          <p:cNvPr id="10" name="Rectangle 9"/>
          <p:cNvSpPr/>
          <p:nvPr/>
        </p:nvSpPr>
        <p:spPr>
          <a:xfrm>
            <a:off x="4840229" y="3659927"/>
            <a:ext cx="7271656" cy="3477875"/>
          </a:xfrm>
          <a:prstGeom prst="rect">
            <a:avLst/>
          </a:prstGeom>
        </p:spPr>
        <p:txBody>
          <a:bodyPr wrap="square" lIns="91440" tIns="45720" rIns="91440" bIns="45720" anchor="t">
            <a:spAutoFit/>
          </a:bodyPr>
          <a:lstStyle/>
          <a:p>
            <a:r>
              <a:rPr lang="en-GB" sz="2000" b="1" dirty="0">
                <a:solidFill>
                  <a:srgbClr val="FF0051"/>
                </a:solidFill>
              </a:rPr>
              <a:t>Unit 2: Assessment </a:t>
            </a:r>
          </a:p>
          <a:p>
            <a:endParaRPr lang="en-GB" sz="2000" b="1" dirty="0"/>
          </a:p>
          <a:p>
            <a:r>
              <a:rPr lang="en-GB" sz="2000" b="1" dirty="0"/>
              <a:t>Internally assessed (Catering practical) 60% of final grade.</a:t>
            </a:r>
            <a:endParaRPr lang="en-GB" sz="2000" b="1" dirty="0">
              <a:ea typeface="Calibri"/>
              <a:cs typeface="Calibri"/>
            </a:endParaRPr>
          </a:p>
          <a:p>
            <a:r>
              <a:rPr lang="en-GB" sz="2000" dirty="0"/>
              <a:t>Unit 2 enables learners to develop and apply knowledge and understanding of the importance of nutrition and how to plan nutritious menus. They will learn the skills needed to prepare, cook and present dishes. </a:t>
            </a:r>
            <a:endParaRPr lang="en-GB" sz="2000" dirty="0">
              <a:ea typeface="Calibri"/>
              <a:cs typeface="Calibri"/>
            </a:endParaRPr>
          </a:p>
          <a:p>
            <a:endParaRPr lang="en-GB" sz="2000" dirty="0">
              <a:ea typeface="Calibri"/>
              <a:cs typeface="Calibri"/>
            </a:endParaRPr>
          </a:p>
          <a:p>
            <a:r>
              <a:rPr lang="en-GB" sz="2000" u="sng" dirty="0">
                <a:ea typeface="Calibri" panose="020F0502020204030204"/>
                <a:cs typeface="Calibri" panose="020F0502020204030204"/>
              </a:rPr>
              <a:t>12 hour assessment over 4 sittings</a:t>
            </a:r>
          </a:p>
          <a:p>
            <a:r>
              <a:rPr lang="en-GB" sz="2000" u="sng" dirty="0">
                <a:ea typeface="Calibri" panose="020F0502020204030204"/>
                <a:cs typeface="Calibri" panose="020F0502020204030204"/>
              </a:rPr>
              <a:t>Practical 3 ½ hours  </a:t>
            </a:r>
            <a:endParaRPr lang="en-GB" dirty="0">
              <a:cs typeface="Calibri" panose="020F0502020204030204"/>
            </a:endParaRPr>
          </a:p>
          <a:p>
            <a:endParaRPr lang="en-GB" sz="2000">
              <a:ea typeface="Calibri" panose="020F0502020204030204"/>
              <a:cs typeface="Calibri" panose="020F0502020204030204"/>
            </a:endParaRPr>
          </a:p>
        </p:txBody>
      </p:sp>
    </p:spTree>
    <p:extLst>
      <p:ext uri="{BB962C8B-B14F-4D97-AF65-F5344CB8AC3E}">
        <p14:creationId xmlns:p14="http://schemas.microsoft.com/office/powerpoint/2010/main" val="157312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
        <p:nvSpPr>
          <p:cNvPr id="22" name="Title 1"/>
          <p:cNvSpPr txBox="1">
            <a:spLocks/>
          </p:cNvSpPr>
          <p:nvPr/>
        </p:nvSpPr>
        <p:spPr>
          <a:xfrm>
            <a:off x="226423" y="230022"/>
            <a:ext cx="11965577" cy="190500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dirty="0">
                <a:solidFill>
                  <a:srgbClr val="FF0051"/>
                </a:solidFill>
              </a:rPr>
              <a:t>Hospitality and Catering </a:t>
            </a:r>
          </a:p>
          <a:p>
            <a:pPr algn="l"/>
            <a:r>
              <a:rPr lang="en-GB" sz="3600" dirty="0"/>
              <a:t>Overview of course content </a:t>
            </a:r>
          </a:p>
        </p:txBody>
      </p:sp>
      <p:sp>
        <p:nvSpPr>
          <p:cNvPr id="2" name="Rectangle 1"/>
          <p:cNvSpPr/>
          <p:nvPr/>
        </p:nvSpPr>
        <p:spPr>
          <a:xfrm>
            <a:off x="344245" y="1493598"/>
            <a:ext cx="11464578" cy="4801314"/>
          </a:xfrm>
          <a:prstGeom prst="rect">
            <a:avLst/>
          </a:prstGeom>
        </p:spPr>
        <p:txBody>
          <a:bodyPr wrap="square">
            <a:spAutoFit/>
          </a:bodyPr>
          <a:lstStyle/>
          <a:p>
            <a:r>
              <a:rPr lang="en-GB" b="1" dirty="0">
                <a:solidFill>
                  <a:srgbClr val="FF0051"/>
                </a:solidFill>
              </a:rPr>
              <a:t>Unit 1: The Hospitality and Catering Industry. </a:t>
            </a:r>
          </a:p>
          <a:p>
            <a:r>
              <a:rPr lang="en-GB" dirty="0"/>
              <a:t>This unit provides a broad introduction to the sector in a way that is purposeful and develops a range of transferable skills. </a:t>
            </a:r>
            <a:endParaRPr lang="en-GB" b="1" dirty="0"/>
          </a:p>
          <a:p>
            <a:r>
              <a:rPr lang="en-GB" dirty="0"/>
              <a:t>Pupils learn all aspects of the sector from types of establishment, to front of house operation, to delivery and storage. They acquire knowledge of all aspects of the industry and are able to propose new hospitality and catering provisions for specific locations. They explore different types of establishments and job roles within them to determine the best options for a new enterprise. </a:t>
            </a:r>
          </a:p>
          <a:p>
            <a:r>
              <a:rPr lang="en-GB" dirty="0"/>
              <a:t>They learn, in detail, what front of house and kitchen operations entail on a day to day basis and are able to determine how the proposed hospitality and catering provision could operate efficiently. </a:t>
            </a:r>
          </a:p>
          <a:p>
            <a:endParaRPr lang="en-GB" b="1" dirty="0">
              <a:solidFill>
                <a:srgbClr val="FF0051"/>
              </a:solidFill>
            </a:endParaRPr>
          </a:p>
          <a:p>
            <a:r>
              <a:rPr lang="en-GB" b="1" dirty="0">
                <a:solidFill>
                  <a:srgbClr val="FF0051"/>
                </a:solidFill>
              </a:rPr>
              <a:t>Unit 2: Hospitality and Catering in Action</a:t>
            </a:r>
          </a:p>
          <a:p>
            <a:r>
              <a:rPr lang="en-GB" dirty="0"/>
              <a:t>Pupils apply their learning to safely prepare, cook and present nutritional dishes.</a:t>
            </a:r>
          </a:p>
          <a:p>
            <a:r>
              <a:rPr lang="en-GB" dirty="0"/>
              <a:t>They will draw on their learning of different types of provision and kitchen and front of house operations in Unit 1, as well as personal safety in their preparations. </a:t>
            </a:r>
          </a:p>
          <a:p>
            <a:r>
              <a:rPr lang="en-GB" dirty="0"/>
              <a:t>The content is relevant not only to employees within food production, but also those with a responsibility for food safety in the industry, nutritionists and managers and owners.</a:t>
            </a:r>
          </a:p>
          <a:p>
            <a:endParaRPr lang="en-GB" dirty="0"/>
          </a:p>
        </p:txBody>
      </p:sp>
    </p:spTree>
    <p:extLst>
      <p:ext uri="{BB962C8B-B14F-4D97-AF65-F5344CB8AC3E}">
        <p14:creationId xmlns:p14="http://schemas.microsoft.com/office/powerpoint/2010/main" val="1647434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
        <p:nvSpPr>
          <p:cNvPr id="22" name="Title 1"/>
          <p:cNvSpPr txBox="1">
            <a:spLocks/>
          </p:cNvSpPr>
          <p:nvPr/>
        </p:nvSpPr>
        <p:spPr>
          <a:xfrm>
            <a:off x="226423" y="230022"/>
            <a:ext cx="11965577" cy="190500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dirty="0">
                <a:solidFill>
                  <a:srgbClr val="E50051"/>
                </a:solidFill>
              </a:rPr>
              <a:t>Hospitality and catering </a:t>
            </a:r>
          </a:p>
          <a:p>
            <a:pPr algn="l"/>
            <a:r>
              <a:rPr lang="en-GB" sz="4000" dirty="0"/>
              <a:t>Component unit 1 </a:t>
            </a:r>
          </a:p>
        </p:txBody>
      </p:sp>
      <p:sp>
        <p:nvSpPr>
          <p:cNvPr id="2" name="Rounded Rectangle 1"/>
          <p:cNvSpPr/>
          <p:nvPr/>
        </p:nvSpPr>
        <p:spPr>
          <a:xfrm>
            <a:off x="511300" y="1646477"/>
            <a:ext cx="6285485" cy="444375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Arial"/>
              <a:buChar char="•"/>
            </a:pPr>
            <a:r>
              <a:rPr lang="en-GB" sz="2000" dirty="0">
                <a:solidFill>
                  <a:schemeClr val="tx1"/>
                </a:solidFill>
              </a:rPr>
              <a:t>Understand the environment in which hospitality and catering providers operate.</a:t>
            </a:r>
            <a:endParaRPr lang="en-US" sz="2000" dirty="0">
              <a:solidFill>
                <a:schemeClr val="tx1"/>
              </a:solidFill>
              <a:ea typeface="Calibri"/>
              <a:cs typeface="Calibri"/>
            </a:endParaRPr>
          </a:p>
          <a:p>
            <a:pPr marL="342900" indent="-342900">
              <a:buFont typeface="Arial"/>
              <a:buChar char="•"/>
            </a:pPr>
            <a:r>
              <a:rPr lang="en-GB" sz="2000" dirty="0">
                <a:solidFill>
                  <a:schemeClr val="tx1"/>
                </a:solidFill>
              </a:rPr>
              <a:t>Analyse job requirements within the hospitality and catering industry.</a:t>
            </a:r>
            <a:endParaRPr lang="en-GB" sz="2000" dirty="0">
              <a:solidFill>
                <a:schemeClr val="tx1"/>
              </a:solidFill>
              <a:ea typeface="Calibri" panose="020F0502020204030204"/>
              <a:cs typeface="Calibri" panose="020F0502020204030204"/>
            </a:endParaRPr>
          </a:p>
          <a:p>
            <a:pPr marL="342900" indent="-342900">
              <a:buFont typeface="Arial"/>
              <a:buChar char="•"/>
            </a:pPr>
            <a:r>
              <a:rPr lang="en-GB" sz="2000" dirty="0">
                <a:solidFill>
                  <a:schemeClr val="tx1"/>
                </a:solidFill>
                <a:ea typeface="+mn-lt"/>
                <a:cs typeface="+mn-lt"/>
              </a:rPr>
              <a:t>Understand the operation of the front and back of house.</a:t>
            </a:r>
          </a:p>
          <a:p>
            <a:pPr marL="285750" indent="-285750">
              <a:buFont typeface="Arial"/>
              <a:buChar char="•"/>
            </a:pPr>
            <a:r>
              <a:rPr lang="en-US" sz="2000" dirty="0">
                <a:solidFill>
                  <a:schemeClr val="tx1"/>
                </a:solidFill>
                <a:ea typeface="Calibri"/>
                <a:cs typeface="Calibri"/>
              </a:rPr>
              <a:t> Understand health and safety in hospitality and catering</a:t>
            </a:r>
            <a:endParaRPr lang="en-GB" sz="2000" dirty="0">
              <a:solidFill>
                <a:schemeClr val="tx1"/>
              </a:solidFill>
              <a:ea typeface="Calibri" panose="020F0502020204030204"/>
              <a:cs typeface="Calibri" panose="020F0502020204030204"/>
            </a:endParaRPr>
          </a:p>
          <a:p>
            <a:pPr marL="342900" indent="-342900">
              <a:buFont typeface="Arial"/>
              <a:buChar char="•"/>
            </a:pPr>
            <a:r>
              <a:rPr lang="en-GB" sz="2000" dirty="0">
                <a:solidFill>
                  <a:schemeClr val="tx1"/>
                </a:solidFill>
              </a:rPr>
              <a:t>Know how food can cause ill health. </a:t>
            </a:r>
            <a:endParaRPr lang="en-GB" sz="2000" dirty="0">
              <a:solidFill>
                <a:schemeClr val="tx1"/>
              </a:solidFill>
              <a:ea typeface="Calibri" panose="020F0502020204030204"/>
              <a:cs typeface="Calibri" panose="020F0502020204030204"/>
            </a:endParaRPr>
          </a:p>
          <a:p>
            <a:pPr marL="342900" indent="-342900">
              <a:buFont typeface="Arial"/>
              <a:buChar char="•"/>
            </a:pPr>
            <a:r>
              <a:rPr lang="en-GB" sz="2000" dirty="0">
                <a:solidFill>
                  <a:schemeClr val="tx1"/>
                </a:solidFill>
              </a:rPr>
              <a:t>Describe the role and responsibilities of the Environmental Health Officer (EHO).</a:t>
            </a:r>
            <a:endParaRPr lang="en-GB" sz="2000" dirty="0">
              <a:solidFill>
                <a:schemeClr val="tx1"/>
              </a:solidFill>
              <a:ea typeface="Calibri" panose="020F0502020204030204"/>
              <a:cs typeface="Calibri" panose="020F0502020204030204"/>
            </a:endParaRPr>
          </a:p>
          <a:p>
            <a:pPr marL="342900" indent="-342900">
              <a:buFont typeface="Arial"/>
              <a:buChar char="•"/>
            </a:pPr>
            <a:r>
              <a:rPr lang="en-GB" sz="2000" dirty="0">
                <a:solidFill>
                  <a:schemeClr val="tx1"/>
                </a:solidFill>
              </a:rPr>
              <a:t>Describe the symptoms of food induced ill health.</a:t>
            </a:r>
            <a:endParaRPr lang="en-GB" sz="2000" dirty="0">
              <a:solidFill>
                <a:schemeClr val="tx1"/>
              </a:solidFill>
              <a:ea typeface="Calibri" panose="020F0502020204030204"/>
              <a:cs typeface="Calibri" panose="020F0502020204030204"/>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4611" y="2365044"/>
            <a:ext cx="3991412" cy="2492239"/>
          </a:xfrm>
          <a:prstGeom prst="rect">
            <a:avLst/>
          </a:prstGeom>
        </p:spPr>
      </p:pic>
    </p:spTree>
    <p:extLst>
      <p:ext uri="{BB962C8B-B14F-4D97-AF65-F5344CB8AC3E}">
        <p14:creationId xmlns:p14="http://schemas.microsoft.com/office/powerpoint/2010/main" val="270768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
        <p:nvSpPr>
          <p:cNvPr id="22" name="Title 1"/>
          <p:cNvSpPr txBox="1">
            <a:spLocks/>
          </p:cNvSpPr>
          <p:nvPr/>
        </p:nvSpPr>
        <p:spPr>
          <a:xfrm>
            <a:off x="226423" y="230022"/>
            <a:ext cx="11965577" cy="190500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000" dirty="0">
                <a:solidFill>
                  <a:srgbClr val="E50051"/>
                </a:solidFill>
              </a:rPr>
              <a:t>Hospitality and catering </a:t>
            </a:r>
          </a:p>
          <a:p>
            <a:pPr algn="l"/>
            <a:r>
              <a:rPr lang="en-GB" sz="4000" dirty="0"/>
              <a:t>Component unit 2 </a:t>
            </a:r>
          </a:p>
        </p:txBody>
      </p:sp>
      <p:sp>
        <p:nvSpPr>
          <p:cNvPr id="2" name="Rounded Rectangle 1"/>
          <p:cNvSpPr/>
          <p:nvPr/>
        </p:nvSpPr>
        <p:spPr>
          <a:xfrm>
            <a:off x="526830" y="1475293"/>
            <a:ext cx="6107228" cy="432892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Arial"/>
              <a:buChar char="•"/>
            </a:pPr>
            <a:r>
              <a:rPr lang="en-GB" sz="2000" dirty="0">
                <a:solidFill>
                  <a:schemeClr val="tx1"/>
                </a:solidFill>
              </a:rPr>
              <a:t>Understand the importance of nutrition when planning menus. </a:t>
            </a:r>
            <a:endParaRPr lang="en-US" sz="2000" dirty="0">
              <a:solidFill>
                <a:schemeClr val="tx1"/>
              </a:solidFill>
              <a:ea typeface="Calibri" panose="020F0502020204030204"/>
              <a:cs typeface="Calibri" panose="020F0502020204030204"/>
            </a:endParaRPr>
          </a:p>
          <a:p>
            <a:pPr marL="342900" indent="-342900">
              <a:buFont typeface="Arial"/>
              <a:buChar char="•"/>
            </a:pPr>
            <a:r>
              <a:rPr lang="en-GB" sz="2000" dirty="0">
                <a:solidFill>
                  <a:schemeClr val="tx1"/>
                </a:solidFill>
              </a:rPr>
              <a:t>Explain characteristics of unsatisfactory nutritional intake.</a:t>
            </a:r>
            <a:endParaRPr lang="en-GB" sz="2000" dirty="0">
              <a:solidFill>
                <a:schemeClr val="tx1"/>
              </a:solidFill>
              <a:ea typeface="Calibri"/>
              <a:cs typeface="Calibri"/>
            </a:endParaRPr>
          </a:p>
          <a:p>
            <a:pPr marL="342900" indent="-342900">
              <a:buFont typeface="Arial"/>
              <a:buChar char="•"/>
            </a:pPr>
            <a:r>
              <a:rPr lang="en-GB" sz="2000" dirty="0">
                <a:solidFill>
                  <a:schemeClr val="tx1"/>
                </a:solidFill>
              </a:rPr>
              <a:t>Explain how cooking methods impact on nutritional value.</a:t>
            </a:r>
            <a:endParaRPr lang="en-GB" sz="2000" dirty="0">
              <a:solidFill>
                <a:schemeClr val="tx1"/>
              </a:solidFill>
              <a:ea typeface="Calibri"/>
              <a:cs typeface="Calibri"/>
            </a:endParaRPr>
          </a:p>
          <a:p>
            <a:pPr marL="342900" indent="-342900">
              <a:buFont typeface="Arial"/>
              <a:buChar char="•"/>
            </a:pPr>
            <a:r>
              <a:rPr lang="en-GB" sz="2000" dirty="0">
                <a:solidFill>
                  <a:schemeClr val="tx1"/>
                </a:solidFill>
              </a:rPr>
              <a:t>Explain how dishes on a menu address environmental issues.</a:t>
            </a:r>
            <a:endParaRPr lang="en-GB" sz="2000" dirty="0">
              <a:solidFill>
                <a:schemeClr val="tx1"/>
              </a:solidFill>
              <a:ea typeface="Calibri" panose="020F0502020204030204"/>
              <a:cs typeface="Calibri" panose="020F0502020204030204"/>
            </a:endParaRPr>
          </a:p>
          <a:p>
            <a:pPr marL="285750" indent="-285750">
              <a:buFont typeface="Arial"/>
              <a:buChar char="•"/>
            </a:pPr>
            <a:r>
              <a:rPr lang="en-US" sz="2000" dirty="0">
                <a:solidFill>
                  <a:schemeClr val="tx1"/>
                </a:solidFill>
                <a:ea typeface="Calibri"/>
                <a:cs typeface="Calibri"/>
              </a:rPr>
              <a:t>Demonstrate skills and techniques for preparation, cooking and presentation of dishes </a:t>
            </a:r>
          </a:p>
          <a:p>
            <a:pPr marL="285750" indent="-285750">
              <a:buFont typeface="Arial"/>
              <a:buChar char="•"/>
            </a:pPr>
            <a:r>
              <a:rPr lang="en-US" sz="2000" dirty="0">
                <a:solidFill>
                  <a:schemeClr val="tx1"/>
                </a:solidFill>
                <a:ea typeface="Calibri"/>
                <a:cs typeface="Calibri"/>
              </a:rPr>
              <a:t>Evaluating cooking skills</a:t>
            </a:r>
            <a:endParaRPr lang="en-GB" sz="2000" dirty="0">
              <a:solidFill>
                <a:schemeClr val="tx1"/>
              </a:solidFill>
              <a:ea typeface="Calibri" panose="020F0502020204030204"/>
              <a:cs typeface="Calibri" panose="020F0502020204030204"/>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6802" y="2135022"/>
            <a:ext cx="4552406" cy="3034937"/>
          </a:xfrm>
          <a:prstGeom prst="rect">
            <a:avLst/>
          </a:prstGeom>
        </p:spPr>
      </p:pic>
    </p:spTree>
    <p:extLst>
      <p:ext uri="{BB962C8B-B14F-4D97-AF65-F5344CB8AC3E}">
        <p14:creationId xmlns:p14="http://schemas.microsoft.com/office/powerpoint/2010/main" val="1322599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386" y="15646"/>
            <a:ext cx="7937614" cy="68580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pic>
        <p:nvPicPr>
          <p:cNvPr id="1026" name="Picture 2" descr="Who is AQA? | Awarding Body Information | Oxbridg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872" y="1985538"/>
            <a:ext cx="4027963" cy="1388831"/>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226423" y="-86716"/>
            <a:ext cx="9675846" cy="1371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solidFill>
                  <a:srgbClr val="E50051"/>
                </a:solidFill>
              </a:rPr>
              <a:t>Design and Technology</a:t>
            </a:r>
          </a:p>
          <a:p>
            <a:pPr algn="l"/>
            <a:r>
              <a:rPr lang="en-GB" sz="3200" dirty="0"/>
              <a:t>Exam board and method of assessment </a:t>
            </a:r>
          </a:p>
        </p:txBody>
      </p:sp>
      <p:sp>
        <p:nvSpPr>
          <p:cNvPr id="14" name="Content Placeholder 2"/>
          <p:cNvSpPr txBox="1">
            <a:spLocks/>
          </p:cNvSpPr>
          <p:nvPr/>
        </p:nvSpPr>
        <p:spPr>
          <a:xfrm>
            <a:off x="4863897" y="1478686"/>
            <a:ext cx="6836903" cy="3931920"/>
          </a:xfrm>
          <a:prstGeom prst="rect">
            <a:avLst/>
          </a:prstGeom>
        </p:spPr>
        <p:txBody>
          <a:bodyPr vert="horz" lIns="91440" tIns="45720" rIns="91440" bIns="45720" rtlCol="0" anchor="t">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NEA (non-exam assessment or coursework) is worth 50%</a:t>
            </a:r>
          </a:p>
          <a:p>
            <a:pPr algn="l"/>
            <a:endParaRPr lang="en-GB" dirty="0"/>
          </a:p>
          <a:p>
            <a:pPr algn="l"/>
            <a:endParaRPr lang="en-GB" dirty="0"/>
          </a:p>
          <a:p>
            <a:pPr algn="l"/>
            <a:r>
              <a:rPr lang="en-GB" dirty="0"/>
              <a:t>The exam makes up the remaining 50% and is 2 hours long</a:t>
            </a:r>
          </a:p>
          <a:p>
            <a:pPr algn="l"/>
            <a:r>
              <a:rPr lang="en-GB" dirty="0"/>
              <a:t>Testing you in 3 sections:</a:t>
            </a:r>
            <a:endParaRPr lang="en-GB" dirty="0">
              <a:ea typeface="Calibri"/>
              <a:cs typeface="Calibri"/>
            </a:endParaRPr>
          </a:p>
          <a:p>
            <a:pPr algn="l"/>
            <a:endParaRPr lang="en-GB" dirty="0"/>
          </a:p>
          <a:p>
            <a:pPr marL="342900" indent="-342900" algn="l">
              <a:buFont typeface="Arial" panose="020B0604020202020204" pitchFamily="34" charset="0"/>
              <a:buChar char="•"/>
            </a:pPr>
            <a:r>
              <a:rPr lang="en-GB" dirty="0"/>
              <a:t>	Section A – Multiple choice, short answers</a:t>
            </a:r>
          </a:p>
          <a:p>
            <a:pPr marL="342900" indent="-342900" algn="l">
              <a:buFont typeface="Arial" panose="020B0604020202020204" pitchFamily="34" charset="0"/>
              <a:buChar char="•"/>
            </a:pPr>
            <a:r>
              <a:rPr lang="en-GB" dirty="0"/>
              <a:t>	Section B – A few short questions and a longer 	question</a:t>
            </a:r>
          </a:p>
          <a:p>
            <a:pPr marL="342900" indent="-342900" algn="l">
              <a:buFont typeface="Arial" panose="020B0604020202020204" pitchFamily="34" charset="0"/>
              <a:buChar char="•"/>
            </a:pPr>
            <a:r>
              <a:rPr lang="en-GB" dirty="0"/>
              <a:t>	Section C – Short and Long questions</a:t>
            </a:r>
          </a:p>
          <a:p>
            <a:pPr algn="l"/>
            <a:endParaRPr lang="en-GB" dirty="0"/>
          </a:p>
          <a:p>
            <a:pPr algn="l"/>
            <a:r>
              <a:rPr lang="en-GB" dirty="0"/>
              <a:t>15% maths questions</a:t>
            </a:r>
          </a:p>
          <a:p>
            <a:pPr algn="l"/>
            <a:endParaRPr lang="en-GB" dirty="0"/>
          </a:p>
          <a:p>
            <a:pPr algn="l"/>
            <a:endParaRPr lang="en-GB" dirty="0"/>
          </a:p>
        </p:txBody>
      </p:sp>
    </p:spTree>
    <p:extLst>
      <p:ext uri="{BB962C8B-B14F-4D97-AF65-F5344CB8AC3E}">
        <p14:creationId xmlns:p14="http://schemas.microsoft.com/office/powerpoint/2010/main" val="2966525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3" name="Picture 2" descr="A wooden block on a piece of paper&#10;&#10;Description automatically generated">
            <a:extLst>
              <a:ext uri="{FF2B5EF4-FFF2-40B4-BE49-F238E27FC236}">
                <a16:creationId xmlns:a16="http://schemas.microsoft.com/office/drawing/2014/main" id="{68698662-8577-C762-9DEB-A98B32D50969}"/>
              </a:ext>
            </a:extLst>
          </p:cNvPr>
          <p:cNvPicPr>
            <a:picLocks noChangeAspect="1"/>
          </p:cNvPicPr>
          <p:nvPr/>
        </p:nvPicPr>
        <p:blipFill rotWithShape="1">
          <a:blip r:embed="rId3"/>
          <a:srcRect l="29942" t="32817" r="38953" b="17571"/>
          <a:stretch/>
        </p:blipFill>
        <p:spPr>
          <a:xfrm>
            <a:off x="4075814" y="2015755"/>
            <a:ext cx="2135381" cy="1922724"/>
          </a:xfrm>
          <a:prstGeom prst="rect">
            <a:avLst/>
          </a:prstGeom>
          <a:ln>
            <a:noFill/>
          </a:ln>
          <a:effectLst>
            <a:softEdge rad="112500"/>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
        <p:nvSpPr>
          <p:cNvPr id="4" name="Title 1"/>
          <p:cNvSpPr txBox="1">
            <a:spLocks/>
          </p:cNvSpPr>
          <p:nvPr/>
        </p:nvSpPr>
        <p:spPr>
          <a:xfrm>
            <a:off x="226423" y="230022"/>
            <a:ext cx="11965577" cy="190500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dirty="0">
                <a:solidFill>
                  <a:srgbClr val="E50051"/>
                </a:solidFill>
              </a:rPr>
              <a:t>Year 10</a:t>
            </a:r>
          </a:p>
        </p:txBody>
      </p:sp>
      <p:sp>
        <p:nvSpPr>
          <p:cNvPr id="5" name="Rectangle 4"/>
          <p:cNvSpPr/>
          <p:nvPr/>
        </p:nvSpPr>
        <p:spPr>
          <a:xfrm>
            <a:off x="366708" y="2085721"/>
            <a:ext cx="3619677" cy="34695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GB" dirty="0">
                <a:solidFill>
                  <a:srgbClr val="E50051"/>
                </a:solidFill>
              </a:rPr>
              <a:t>Mobile phone stand practical </a:t>
            </a:r>
            <a:endParaRPr lang="en-US" dirty="0"/>
          </a:p>
          <a:p>
            <a:pPr algn="ctr"/>
            <a:endParaRPr lang="en-GB" dirty="0">
              <a:solidFill>
                <a:schemeClr val="tx1"/>
              </a:solidFill>
            </a:endParaRPr>
          </a:p>
          <a:p>
            <a:r>
              <a:rPr lang="en-GB" dirty="0">
                <a:solidFill>
                  <a:schemeClr val="tx1"/>
                </a:solidFill>
              </a:rPr>
              <a:t>Term 1 and 2 sees year 10 complete a project to design, make and evaluate phone stands from timber. Concept 1 is manufactured by hand , using hand tools. Concept 2 is designed and manufactured using 2D design (CAD) and the laser cutter (CAM). This allows students to compare between handmade and automated manufacture. </a:t>
            </a:r>
            <a:endParaRPr lang="en-GB" dirty="0">
              <a:solidFill>
                <a:schemeClr val="tx1"/>
              </a:solidFill>
              <a:ea typeface="Calibri"/>
              <a:cs typeface="Calibri"/>
            </a:endParaRPr>
          </a:p>
        </p:txBody>
      </p:sp>
      <p:sp>
        <p:nvSpPr>
          <p:cNvPr id="6" name="Rectangle 5"/>
          <p:cNvSpPr/>
          <p:nvPr/>
        </p:nvSpPr>
        <p:spPr>
          <a:xfrm>
            <a:off x="8709718" y="3652693"/>
            <a:ext cx="3291840" cy="2122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dirty="0">
                <a:solidFill>
                  <a:srgbClr val="FF0000"/>
                </a:solidFill>
                <a:ea typeface="Calibri"/>
                <a:cs typeface="Calibri"/>
              </a:rPr>
              <a:t>Mini NEA </a:t>
            </a:r>
          </a:p>
          <a:p>
            <a:pPr algn="ctr"/>
            <a:endParaRPr lang="en-GB" dirty="0">
              <a:solidFill>
                <a:schemeClr val="tx1"/>
              </a:solidFill>
            </a:endParaRPr>
          </a:p>
          <a:p>
            <a:pPr algn="ctr"/>
            <a:r>
              <a:rPr lang="en-GB" dirty="0">
                <a:solidFill>
                  <a:schemeClr val="tx1"/>
                </a:solidFill>
              </a:rPr>
              <a:t>Term 3 we begin a mock NEA. Students will be given a design scenario, and they need to develop a portfolio and prototype. </a:t>
            </a:r>
            <a:endParaRPr lang="en-GB" dirty="0">
              <a:solidFill>
                <a:schemeClr val="tx1"/>
              </a:solidFill>
              <a:ea typeface="Calibri"/>
              <a:cs typeface="Calibri"/>
            </a:endParaRPr>
          </a:p>
        </p:txBody>
      </p:sp>
      <p:sp>
        <p:nvSpPr>
          <p:cNvPr id="7" name="Rectangle 6"/>
          <p:cNvSpPr/>
          <p:nvPr/>
        </p:nvSpPr>
        <p:spPr>
          <a:xfrm>
            <a:off x="7387311" y="460394"/>
            <a:ext cx="4443698" cy="28959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dirty="0">
                <a:solidFill>
                  <a:srgbClr val="E50051"/>
                </a:solidFill>
              </a:rPr>
              <a:t>Theory </a:t>
            </a:r>
          </a:p>
          <a:p>
            <a:pPr algn="ctr"/>
            <a:endParaRPr lang="en-GB" dirty="0">
              <a:solidFill>
                <a:schemeClr val="tx1"/>
              </a:solidFill>
            </a:endParaRPr>
          </a:p>
          <a:p>
            <a:r>
              <a:rPr lang="en-GB" dirty="0">
                <a:solidFill>
                  <a:schemeClr val="tx1"/>
                </a:solidFill>
                <a:ea typeface="Calibri"/>
                <a:cs typeface="Calibri"/>
              </a:rPr>
              <a:t>Theory is done in exercise books and accompanied by worksheets and homework. Homework is given to enhance knowledge on each topic. </a:t>
            </a:r>
            <a:endParaRPr lang="en-US" dirty="0">
              <a:solidFill>
                <a:schemeClr val="tx1"/>
              </a:solidFill>
              <a:ea typeface="Calibri"/>
              <a:cs typeface="Calibri"/>
            </a:endParaRPr>
          </a:p>
          <a:p>
            <a:r>
              <a:rPr lang="en-GB" dirty="0">
                <a:solidFill>
                  <a:schemeClr val="tx1"/>
                </a:solidFill>
                <a:ea typeface="Calibri"/>
                <a:cs typeface="Calibri"/>
              </a:rPr>
              <a:t>The theory lessons are taught alongside the practical tasks. Every topic could be covered in the exam, students require a broad knowledge of many topics! </a:t>
            </a:r>
            <a:endParaRPr lang="en-GB" dirty="0">
              <a:solidFill>
                <a:schemeClr val="tx1"/>
              </a:solidFill>
            </a:endParaRPr>
          </a:p>
        </p:txBody>
      </p:sp>
      <p:pic>
        <p:nvPicPr>
          <p:cNvPr id="2" name="Picture 1" descr="A cell phone on a stand&#10;&#10;Description automatically generated">
            <a:extLst>
              <a:ext uri="{FF2B5EF4-FFF2-40B4-BE49-F238E27FC236}">
                <a16:creationId xmlns:a16="http://schemas.microsoft.com/office/drawing/2014/main" id="{67C826DA-EB2F-7C34-260B-A764E803F13E}"/>
              </a:ext>
            </a:extLst>
          </p:cNvPr>
          <p:cNvPicPr>
            <a:picLocks noChangeAspect="1"/>
          </p:cNvPicPr>
          <p:nvPr/>
        </p:nvPicPr>
        <p:blipFill rotWithShape="1">
          <a:blip r:embed="rId5"/>
          <a:srcRect l="29506" t="27907" r="28634" b="-258"/>
          <a:stretch/>
        </p:blipFill>
        <p:spPr>
          <a:xfrm>
            <a:off x="5351720" y="128477"/>
            <a:ext cx="1931586" cy="1851841"/>
          </a:xfrm>
          <a:prstGeom prst="rect">
            <a:avLst/>
          </a:prstGeom>
          <a:ln>
            <a:noFill/>
          </a:ln>
          <a:effectLst>
            <a:softEdge rad="112500"/>
          </a:effectLst>
        </p:spPr>
      </p:pic>
      <p:pic>
        <p:nvPicPr>
          <p:cNvPr id="8" name="Picture 7" descr="A wooden block on a white surface&#10;&#10;Description automatically generated">
            <a:extLst>
              <a:ext uri="{FF2B5EF4-FFF2-40B4-BE49-F238E27FC236}">
                <a16:creationId xmlns:a16="http://schemas.microsoft.com/office/drawing/2014/main" id="{D75E726B-6209-765D-C4BC-B243EFA0ED5E}"/>
              </a:ext>
            </a:extLst>
          </p:cNvPr>
          <p:cNvPicPr>
            <a:picLocks noChangeAspect="1"/>
          </p:cNvPicPr>
          <p:nvPr/>
        </p:nvPicPr>
        <p:blipFill rotWithShape="1">
          <a:blip r:embed="rId6"/>
          <a:srcRect l="28779" t="45995" r="36192"/>
          <a:stretch/>
        </p:blipFill>
        <p:spPr>
          <a:xfrm>
            <a:off x="3216350" y="128478"/>
            <a:ext cx="2135380" cy="1851839"/>
          </a:xfrm>
          <a:prstGeom prst="rect">
            <a:avLst/>
          </a:prstGeom>
          <a:ln>
            <a:noFill/>
          </a:ln>
          <a:effectLst>
            <a:softEdge rad="112500"/>
          </a:effectLst>
        </p:spPr>
      </p:pic>
      <p:pic>
        <p:nvPicPr>
          <p:cNvPr id="10" name="Picture 9" descr="A cell phone with a keychain attached to it&#10;&#10;Description automatically generated">
            <a:extLst>
              <a:ext uri="{FF2B5EF4-FFF2-40B4-BE49-F238E27FC236}">
                <a16:creationId xmlns:a16="http://schemas.microsoft.com/office/drawing/2014/main" id="{38F97413-217E-F048-0714-7E9137821343}"/>
              </a:ext>
            </a:extLst>
          </p:cNvPr>
          <p:cNvPicPr>
            <a:picLocks noChangeAspect="1"/>
          </p:cNvPicPr>
          <p:nvPr/>
        </p:nvPicPr>
        <p:blipFill rotWithShape="1">
          <a:blip r:embed="rId7"/>
          <a:srcRect l="29435" t="-1605" r="2419" b="25180"/>
          <a:stretch/>
        </p:blipFill>
        <p:spPr>
          <a:xfrm>
            <a:off x="4075815" y="3907814"/>
            <a:ext cx="2281103" cy="1440529"/>
          </a:xfrm>
          <a:prstGeom prst="rect">
            <a:avLst/>
          </a:prstGeom>
          <a:ln>
            <a:noFill/>
          </a:ln>
          <a:effectLst>
            <a:softEdge rad="112500"/>
          </a:effectLst>
        </p:spPr>
      </p:pic>
      <p:pic>
        <p:nvPicPr>
          <p:cNvPr id="12" name="Picture 11" descr="A cell phone on a key chain&#10;&#10;Description automatically generated">
            <a:extLst>
              <a:ext uri="{FF2B5EF4-FFF2-40B4-BE49-F238E27FC236}">
                <a16:creationId xmlns:a16="http://schemas.microsoft.com/office/drawing/2014/main" id="{3DCA2355-7E9F-16B3-DD81-8822F38C87F3}"/>
              </a:ext>
            </a:extLst>
          </p:cNvPr>
          <p:cNvPicPr>
            <a:picLocks noChangeAspect="1"/>
          </p:cNvPicPr>
          <p:nvPr/>
        </p:nvPicPr>
        <p:blipFill rotWithShape="1">
          <a:blip r:embed="rId8"/>
          <a:srcRect l="22093" t="-1292" r="9631" b="24289"/>
          <a:stretch/>
        </p:blipFill>
        <p:spPr>
          <a:xfrm>
            <a:off x="4111256" y="5356150"/>
            <a:ext cx="2239359" cy="1417664"/>
          </a:xfrm>
          <a:prstGeom prst="rect">
            <a:avLst/>
          </a:prstGeom>
          <a:ln>
            <a:noFill/>
          </a:ln>
          <a:effectLst>
            <a:softEdge rad="112500"/>
          </a:effectLst>
        </p:spPr>
      </p:pic>
      <p:pic>
        <p:nvPicPr>
          <p:cNvPr id="13" name="Picture 12" descr="A drawing of a yellow object with writing&#10;&#10;Description automatically generated">
            <a:extLst>
              <a:ext uri="{FF2B5EF4-FFF2-40B4-BE49-F238E27FC236}">
                <a16:creationId xmlns:a16="http://schemas.microsoft.com/office/drawing/2014/main" id="{F5EC66B3-1F0C-07D7-CCD8-D5B9EA0D44A3}"/>
              </a:ext>
            </a:extLst>
          </p:cNvPr>
          <p:cNvPicPr>
            <a:picLocks noChangeAspect="1"/>
          </p:cNvPicPr>
          <p:nvPr/>
        </p:nvPicPr>
        <p:blipFill>
          <a:blip r:embed="rId9"/>
          <a:stretch>
            <a:fillRect/>
          </a:stretch>
        </p:blipFill>
        <p:spPr>
          <a:xfrm>
            <a:off x="6423988" y="4038600"/>
            <a:ext cx="2214815" cy="2741428"/>
          </a:xfrm>
          <a:prstGeom prst="rect">
            <a:avLst/>
          </a:prstGeom>
          <a:ln>
            <a:noFill/>
          </a:ln>
          <a:effectLst>
            <a:softEdge rad="112500"/>
          </a:effectLst>
        </p:spPr>
      </p:pic>
      <p:sp>
        <p:nvSpPr>
          <p:cNvPr id="14" name="Rectangle 13">
            <a:extLst>
              <a:ext uri="{FF2B5EF4-FFF2-40B4-BE49-F238E27FC236}">
                <a16:creationId xmlns:a16="http://schemas.microsoft.com/office/drawing/2014/main" id="{44A40F5D-0DE7-9F51-763E-4D3F15885134}"/>
              </a:ext>
            </a:extLst>
          </p:cNvPr>
          <p:cNvSpPr/>
          <p:nvPr/>
        </p:nvSpPr>
        <p:spPr>
          <a:xfrm>
            <a:off x="366708" y="1057908"/>
            <a:ext cx="2795654" cy="9266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dirty="0">
                <a:solidFill>
                  <a:schemeClr val="tx1"/>
                </a:solidFill>
              </a:rPr>
              <a:t>5 hours over week A and B</a:t>
            </a:r>
            <a:endParaRPr lang="en-US" dirty="0">
              <a:solidFill>
                <a:schemeClr val="tx1"/>
              </a:solidFill>
            </a:endParaRPr>
          </a:p>
          <a:p>
            <a:pPr algn="ctr"/>
            <a:r>
              <a:rPr lang="en-GB" dirty="0">
                <a:solidFill>
                  <a:schemeClr val="tx1"/>
                </a:solidFill>
              </a:rPr>
              <a:t>Practical's =  2 lessons</a:t>
            </a:r>
            <a:endParaRPr lang="en-US" dirty="0">
              <a:solidFill>
                <a:schemeClr val="tx1"/>
              </a:solidFill>
              <a:ea typeface="Calibri"/>
              <a:cs typeface="Calibri"/>
            </a:endParaRPr>
          </a:p>
          <a:p>
            <a:pPr algn="ctr"/>
            <a:r>
              <a:rPr lang="en-GB" dirty="0">
                <a:solidFill>
                  <a:schemeClr val="tx1"/>
                </a:solidFill>
                <a:ea typeface="Calibri"/>
                <a:cs typeface="Calibri"/>
              </a:rPr>
              <a:t>Theory = 3 lessons  </a:t>
            </a:r>
          </a:p>
        </p:txBody>
      </p:sp>
    </p:spTree>
    <p:extLst>
      <p:ext uri="{BB962C8B-B14F-4D97-AF65-F5344CB8AC3E}">
        <p14:creationId xmlns:p14="http://schemas.microsoft.com/office/powerpoint/2010/main" val="2190634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386" y="0"/>
            <a:ext cx="7937614" cy="6858000"/>
          </a:xfrm>
          <a:prstGeom prst="rect">
            <a:avLst/>
          </a:prstGeom>
        </p:spPr>
      </p:pic>
      <p:pic>
        <p:nvPicPr>
          <p:cNvPr id="4" name="Picture 18" descr="Free Images : learn, online, book, silhouette, icon, concept, study,  education, research, library, world, encyclopedia, global, learning,  university, web, internet, course, webinar, guide, read, publish, design,  logo, symbol, emblem, line art, clip">
            <a:extLst>
              <a:ext uri="{FF2B5EF4-FFF2-40B4-BE49-F238E27FC236}">
                <a16:creationId xmlns:a16="http://schemas.microsoft.com/office/drawing/2014/main" id="{816626BC-5F70-4FA8-A9CC-3B0E45FA1BC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046579" y="1132995"/>
            <a:ext cx="10752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91 BEST &amp;quot;Light Bulb Silhouette&amp;quot; IMAGES, STOCK PHOTOS &amp;amp; VECTORS | Adobe Stock">
            <a:extLst>
              <a:ext uri="{FF2B5EF4-FFF2-40B4-BE49-F238E27FC236}">
                <a16:creationId xmlns:a16="http://schemas.microsoft.com/office/drawing/2014/main" id="{8873DC42-94BA-4928-AB91-9F36E342BE41}"/>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25312" y="139498"/>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4DEDB07-C3DF-4813-9CCB-472D175904CC}"/>
              </a:ext>
            </a:extLst>
          </p:cNvPr>
          <p:cNvSpPr txBox="1"/>
          <p:nvPr/>
        </p:nvSpPr>
        <p:spPr>
          <a:xfrm>
            <a:off x="226423" y="1368493"/>
            <a:ext cx="2911657" cy="523220"/>
          </a:xfrm>
          <a:prstGeom prst="rect">
            <a:avLst/>
          </a:prstGeom>
          <a:noFill/>
        </p:spPr>
        <p:txBody>
          <a:bodyPr wrap="square" rtlCol="0">
            <a:spAutoFit/>
          </a:bodyPr>
          <a:lstStyle/>
          <a:p>
            <a:r>
              <a:rPr lang="en-GB" sz="1400" dirty="0"/>
              <a:t>Students complete 10 marks worth of research, primary and secondary.</a:t>
            </a:r>
          </a:p>
        </p:txBody>
      </p:sp>
      <p:sp>
        <p:nvSpPr>
          <p:cNvPr id="14" name="TextBox 13">
            <a:extLst>
              <a:ext uri="{FF2B5EF4-FFF2-40B4-BE49-F238E27FC236}">
                <a16:creationId xmlns:a16="http://schemas.microsoft.com/office/drawing/2014/main" id="{111D218B-53D1-4A3B-BA57-F3A43B0E301C}"/>
              </a:ext>
            </a:extLst>
          </p:cNvPr>
          <p:cNvSpPr txBox="1"/>
          <p:nvPr/>
        </p:nvSpPr>
        <p:spPr>
          <a:xfrm>
            <a:off x="4047998" y="935991"/>
            <a:ext cx="2911657" cy="738664"/>
          </a:xfrm>
          <a:prstGeom prst="rect">
            <a:avLst/>
          </a:prstGeom>
          <a:noFill/>
        </p:spPr>
        <p:txBody>
          <a:bodyPr wrap="square" rtlCol="0">
            <a:spAutoFit/>
          </a:bodyPr>
          <a:lstStyle/>
          <a:p>
            <a:r>
              <a:rPr lang="en-GB" sz="1400" dirty="0"/>
              <a:t>We move on to completing a design brief and design specification worth another 10 marks towards the NEA</a:t>
            </a:r>
          </a:p>
        </p:txBody>
      </p:sp>
      <p:sp>
        <p:nvSpPr>
          <p:cNvPr id="15" name="TextBox 14">
            <a:extLst>
              <a:ext uri="{FF2B5EF4-FFF2-40B4-BE49-F238E27FC236}">
                <a16:creationId xmlns:a16="http://schemas.microsoft.com/office/drawing/2014/main" id="{EF5C53FD-2683-4D20-B24E-3C3A585C727A}"/>
              </a:ext>
            </a:extLst>
          </p:cNvPr>
          <p:cNvSpPr txBox="1"/>
          <p:nvPr/>
        </p:nvSpPr>
        <p:spPr>
          <a:xfrm>
            <a:off x="7959756" y="191044"/>
            <a:ext cx="2911657" cy="1169551"/>
          </a:xfrm>
          <a:prstGeom prst="rect">
            <a:avLst/>
          </a:prstGeom>
          <a:noFill/>
        </p:spPr>
        <p:txBody>
          <a:bodyPr wrap="square" rtlCol="0">
            <a:spAutoFit/>
          </a:bodyPr>
          <a:lstStyle/>
          <a:p>
            <a:r>
              <a:rPr lang="en-GB" sz="1400" dirty="0"/>
              <a:t>Students generate their initial ideas based on the previous steps. Designs must be creative and show design flair. This section is worth 20 marks towards the NEA.</a:t>
            </a:r>
          </a:p>
        </p:txBody>
      </p:sp>
      <p:pic>
        <p:nvPicPr>
          <p:cNvPr id="19" name="Picture 12" descr="✓ Product width black glyph icon. Measuring clothing size, tailoring  parameters silhouette symbol on white space. Bust and skirt dimensions  specification for bespoke dress. Vector isolated illustration premium  vector in Adobe Illustrator">
            <a:extLst>
              <a:ext uri="{FF2B5EF4-FFF2-40B4-BE49-F238E27FC236}">
                <a16:creationId xmlns:a16="http://schemas.microsoft.com/office/drawing/2014/main" id="{980C672D-BCC0-4F52-87B7-8265459E7C14}"/>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2386" y="818867"/>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txBox="1">
            <a:spLocks/>
          </p:cNvSpPr>
          <p:nvPr/>
        </p:nvSpPr>
        <p:spPr>
          <a:xfrm>
            <a:off x="226423" y="230022"/>
            <a:ext cx="11965577" cy="190500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dirty="0">
                <a:solidFill>
                  <a:srgbClr val="E50051"/>
                </a:solidFill>
              </a:rPr>
              <a:t>Year 11</a:t>
            </a:r>
          </a:p>
        </p:txBody>
      </p:sp>
      <p:pic>
        <p:nvPicPr>
          <p:cNvPr id="2" name="Picture 1"/>
          <p:cNvPicPr>
            <a:picLocks noChangeAspect="1"/>
          </p:cNvPicPr>
          <p:nvPr/>
        </p:nvPicPr>
        <p:blipFill rotWithShape="1">
          <a:blip r:embed="rId6"/>
          <a:srcRect l="28332" t="24767" r="20044" b="11054"/>
          <a:stretch/>
        </p:blipFill>
        <p:spPr>
          <a:xfrm>
            <a:off x="313509" y="2225546"/>
            <a:ext cx="3394896" cy="2383356"/>
          </a:xfrm>
          <a:prstGeom prst="rect">
            <a:avLst/>
          </a:prstGeom>
        </p:spPr>
      </p:pic>
      <p:pic>
        <p:nvPicPr>
          <p:cNvPr id="3" name="Picture 2"/>
          <p:cNvPicPr>
            <a:picLocks noChangeAspect="1"/>
          </p:cNvPicPr>
          <p:nvPr/>
        </p:nvPicPr>
        <p:blipFill rotWithShape="1">
          <a:blip r:embed="rId7"/>
          <a:srcRect l="25803" t="20848" r="6032" b="11055"/>
          <a:stretch/>
        </p:blipFill>
        <p:spPr>
          <a:xfrm>
            <a:off x="313509" y="4699426"/>
            <a:ext cx="3485918" cy="1966554"/>
          </a:xfrm>
          <a:prstGeom prst="rect">
            <a:avLst/>
          </a:prstGeom>
        </p:spPr>
      </p:pic>
      <p:pic>
        <p:nvPicPr>
          <p:cNvPr id="23" name="Picture 22"/>
          <p:cNvPicPr>
            <a:picLocks noChangeAspect="1"/>
          </p:cNvPicPr>
          <p:nvPr/>
        </p:nvPicPr>
        <p:blipFill rotWithShape="1">
          <a:blip r:embed="rId8"/>
          <a:srcRect l="25666" t="23983" r="7012" b="10718"/>
          <a:stretch/>
        </p:blipFill>
        <p:spPr>
          <a:xfrm>
            <a:off x="4079878" y="2040373"/>
            <a:ext cx="3606457" cy="1975368"/>
          </a:xfrm>
          <a:prstGeom prst="rect">
            <a:avLst/>
          </a:prstGeom>
        </p:spPr>
      </p:pic>
      <p:pic>
        <p:nvPicPr>
          <p:cNvPr id="24" name="Picture 23"/>
          <p:cNvPicPr>
            <a:picLocks noChangeAspect="1"/>
          </p:cNvPicPr>
          <p:nvPr/>
        </p:nvPicPr>
        <p:blipFill rotWithShape="1">
          <a:blip r:embed="rId9"/>
          <a:srcRect l="22537" t="21829" r="8244" b="11194"/>
          <a:stretch/>
        </p:blipFill>
        <p:spPr>
          <a:xfrm>
            <a:off x="4079877" y="4248930"/>
            <a:ext cx="3606457" cy="1970652"/>
          </a:xfrm>
          <a:prstGeom prst="rect">
            <a:avLst/>
          </a:prstGeom>
        </p:spPr>
      </p:pic>
      <p:pic>
        <p:nvPicPr>
          <p:cNvPr id="25" name="Picture 24"/>
          <p:cNvPicPr>
            <a:picLocks noChangeAspect="1"/>
          </p:cNvPicPr>
          <p:nvPr/>
        </p:nvPicPr>
        <p:blipFill rotWithShape="1">
          <a:blip r:embed="rId10"/>
          <a:srcRect l="29280" t="22471" r="21097" b="9805"/>
          <a:stretch/>
        </p:blipFill>
        <p:spPr>
          <a:xfrm>
            <a:off x="8223193" y="1433797"/>
            <a:ext cx="3141799" cy="2421386"/>
          </a:xfrm>
          <a:prstGeom prst="rect">
            <a:avLst/>
          </a:prstGeom>
        </p:spPr>
      </p:pic>
      <p:pic>
        <p:nvPicPr>
          <p:cNvPr id="26" name="Picture 25"/>
          <p:cNvPicPr>
            <a:picLocks noChangeAspect="1"/>
          </p:cNvPicPr>
          <p:nvPr/>
        </p:nvPicPr>
        <p:blipFill rotWithShape="1">
          <a:blip r:embed="rId11"/>
          <a:srcRect l="31598" t="21969" r="17410" b="11427"/>
          <a:stretch/>
        </p:blipFill>
        <p:spPr>
          <a:xfrm>
            <a:off x="8223193" y="3928384"/>
            <a:ext cx="3141799" cy="2317401"/>
          </a:xfrm>
          <a:prstGeom prst="rect">
            <a:avLst/>
          </a:prstGeom>
        </p:spPr>
      </p:pic>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12372" y="6175043"/>
            <a:ext cx="4139690" cy="682957"/>
          </a:xfrm>
          <a:prstGeom prst="rect">
            <a:avLst/>
          </a:prstGeom>
        </p:spPr>
      </p:pic>
    </p:spTree>
    <p:extLst>
      <p:ext uri="{BB962C8B-B14F-4D97-AF65-F5344CB8AC3E}">
        <p14:creationId xmlns:p14="http://schemas.microsoft.com/office/powerpoint/2010/main" val="1847749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HS Template Powerpoint Slide.pptx" id="{893262B5-4384-49E8-A9CE-FEAFD6C65FEE}" vid="{91BC77B0-CDA1-42F9-A2E6-F4CAB263EFC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D10AB7B6BC7C45A2B8C70E9BADCA99" ma:contentTypeVersion="15" ma:contentTypeDescription="Create a new document." ma:contentTypeScope="" ma:versionID="8b710bf7fe7248ef4681e88ab1e74cb5">
  <xsd:schema xmlns:xsd="http://www.w3.org/2001/XMLSchema" xmlns:xs="http://www.w3.org/2001/XMLSchema" xmlns:p="http://schemas.microsoft.com/office/2006/metadata/properties" xmlns:ns3="11534c1b-ec35-447f-9875-6996bbace586" xmlns:ns4="23770d83-0845-438e-be82-5a6fbe893f07" targetNamespace="http://schemas.microsoft.com/office/2006/metadata/properties" ma:root="true" ma:fieldsID="3192e219d9c2f27a0081144319e01c9c" ns3:_="" ns4:_="">
    <xsd:import namespace="11534c1b-ec35-447f-9875-6996bbace586"/>
    <xsd:import namespace="23770d83-0845-438e-be82-5a6fbe893f0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534c1b-ec35-447f-9875-6996bbace58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770d83-0845-438e-be82-5a6fbe893f0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3770d83-0845-438e-be82-5a6fbe893f07" xsi:nil="true"/>
  </documentManagement>
</p:properties>
</file>

<file path=customXml/itemProps1.xml><?xml version="1.0" encoding="utf-8"?>
<ds:datastoreItem xmlns:ds="http://schemas.openxmlformats.org/officeDocument/2006/customXml" ds:itemID="{44D9A976-624B-46BD-8246-233ADD3BB25F}">
  <ds:schemaRefs>
    <ds:schemaRef ds:uri="http://schemas.microsoft.com/sharepoint/v3/contenttype/forms"/>
  </ds:schemaRefs>
</ds:datastoreItem>
</file>

<file path=customXml/itemProps2.xml><?xml version="1.0" encoding="utf-8"?>
<ds:datastoreItem xmlns:ds="http://schemas.openxmlformats.org/officeDocument/2006/customXml" ds:itemID="{32F2E78A-E353-4A57-9318-158B1B613A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534c1b-ec35-447f-9875-6996bbace586"/>
    <ds:schemaRef ds:uri="23770d83-0845-438e-be82-5a6fbe893f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EA7079-A35A-43A3-979C-FC81235BB9CE}">
  <ds:schemaRefs>
    <ds:schemaRef ds:uri="http://purl.org/dc/elements/1.1/"/>
    <ds:schemaRef ds:uri="http://schemas.openxmlformats.org/package/2006/metadata/core-properties"/>
    <ds:schemaRef ds:uri="23770d83-0845-438e-be82-5a6fbe893f07"/>
    <ds:schemaRef ds:uri="http://purl.org/dc/terms/"/>
    <ds:schemaRef ds:uri="11534c1b-ec35-447f-9875-6996bbace586"/>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CLHS Template Powerpoint Slide</Template>
  <TotalTime>567</TotalTime>
  <Words>1180</Words>
  <Application>Microsoft Office PowerPoint</Application>
  <PresentationFormat>Widescreen</PresentationFormat>
  <Paragraphs>133</Paragraphs>
  <Slides>13</Slides>
  <Notes>0</Notes>
  <HiddenSlides>0</HiddenSlides>
  <MMClips>1</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1_Office Theme</vt:lpstr>
      <vt:lpstr>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Huw Roberts</dc:creator>
  <cp:lastModifiedBy>Joanne Lilley</cp:lastModifiedBy>
  <cp:revision>316</cp:revision>
  <dcterms:created xsi:type="dcterms:W3CDTF">2022-03-07T12:13:46Z</dcterms:created>
  <dcterms:modified xsi:type="dcterms:W3CDTF">2024-03-07T17:51:31Z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0x0101006AD10AB7B6BC7C45A2B8C70E9BADCA99</vt:lpwstr>
  </property>
</Properties>
</file>