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91" r:id="rId5"/>
    <p:sldId id="283" r:id="rId6"/>
    <p:sldId id="292" r:id="rId7"/>
    <p:sldId id="285" r:id="rId8"/>
    <p:sldId id="286" r:id="rId9"/>
    <p:sldId id="261" r:id="rId10"/>
    <p:sldId id="272" r:id="rId11"/>
    <p:sldId id="295" r:id="rId12"/>
    <p:sldId id="293" r:id="rId13"/>
    <p:sldId id="275" r:id="rId14"/>
    <p:sldId id="284" r:id="rId15"/>
    <p:sldId id="279" r:id="rId16"/>
    <p:sldId id="270" r:id="rId17"/>
    <p:sldId id="294" r:id="rId18"/>
    <p:sldId id="277" r:id="rId19"/>
    <p:sldId id="289" r:id="rId20"/>
    <p:sldId id="276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51"/>
    <a:srgbClr val="FF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93F22-D160-3FD1-36C8-048B5B09E556}" v="11" dt="2024-02-26T09:27:14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tableStyles" Target="tableStyles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theme" Target="theme/theme1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viewProps" Target="viewProps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presProps" Target="presProps.xml" Id="rId23" /><Relationship Type="http://schemas.microsoft.com/office/2015/10/relationships/revisionInfo" Target="revisionInfo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C553-1D86-FC47-82A8-17265F97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ADD59C-95C1-9C40-B6E4-492D38E52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E5656-C6A7-DC47-9FFA-EDEA3E51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1747D-A7CA-734F-8452-3236C7FB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2615-5AC8-3740-8CCC-2859C208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71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90ED-5E7B-C74B-8EE6-CBBAA1DF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ABE28-DB96-E745-8E59-1977C970E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3A53F-6FDA-504C-B17C-A44CF98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3A0DE-A332-CB4C-9ABE-2A2E2D7D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B7E5-E429-3348-A62E-92B1D9B3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2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004A4A-D7A9-C549-BE24-78D59D1A7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C939A-2E3E-E34D-9E83-452C08802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8980-6E45-C14E-9A08-E73F9B509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A89F9-2EA7-4E44-B9CD-2EEB9473D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3EFB8-CA41-BC41-9394-F48A6E9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26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6982-033E-CA48-B67A-DE3B94CB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B6D5-DA1F-9347-A414-64B92BB4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82C20-C094-B040-BE8E-6C9F7362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00B2E-89F8-D942-93A2-3557BB42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F310C-5655-A64A-859F-7374F16C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5B2FB-7FFC-4A13-A88F-68A78AD03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4" y="6072280"/>
            <a:ext cx="1612906" cy="6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0BD8-0078-8043-A66C-EB178ADE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E9B4-2095-EA4D-863C-F1567899A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FB37E-B6F4-654B-95A5-F3B214FA4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65593-FA69-7E4C-8A80-2EBC1118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FAF7F-8FB4-BF49-953D-19C4D7F4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40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5E5C-3926-584D-AF4F-5E116580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114BA-30A2-1842-BF4F-39D634ABD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544DE-508F-D741-9ED8-BBDCA4136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13AD0-0C28-CC4C-95A0-9BD1BEE7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7DCBC-60D5-6245-9391-80278C67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CD35A-7EA1-2546-83B9-0D60AEF9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96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DE9E-4F98-F344-9785-499EA9AE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9BB75-AFE0-D74B-B1D6-9FEB93B46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7ED5A-159D-5143-B6A0-46401C326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60E78-C33B-334A-958D-98CA4C22E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74327-E3CC-9749-A366-966FAB97B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530DB-CB26-2E42-9F01-CF5F0355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7DECDD-B21C-1743-850F-14987756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909B7-8E32-EB4A-87BC-7BF65899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6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9681-F63F-0149-9307-D0789F7E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B6657-B37E-6749-A892-EB1B3DF6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D15C3-C85E-8645-8F08-02095D45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55F42-2104-5745-82BE-462DD6AB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38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7049E-5863-DA4E-BD4E-D4F80C1F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03A43-613A-F24C-A5C4-19FA52B0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2D0A-C770-B54A-998F-EF6EFF95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6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A118B-2624-3945-A226-8531CA4D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65A6E-EB46-564D-8680-C9A40C94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7B812-B94D-1142-A47F-A083299B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96776-8B13-7C4A-B343-08038B66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5BD18-4EFE-F244-BBD5-128EE3A7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7CE95-DD06-C54F-8C81-D4A0CBC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65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CC57-A436-4543-97AF-BD70B725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7ED8D-ADDB-9640-8859-41503A431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97104-7EB6-274E-967A-9B4BBE938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41FE0-D0F6-7C44-9DD5-9A2D0C6A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0C67A-02C7-3245-846A-700C8CDF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952A6-EA23-4840-935F-E4C668A3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1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6E7DB-2508-0E4C-B21E-8E4670D3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BEC92-B02C-C34C-A81B-15032F374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028CD-AE93-7A4E-BCAF-135F3041B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1A04-9AA5-EC40-B70A-41A0A0736AE5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7C76-F240-974D-8924-164F8450E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43A3-FEE6-D541-B043-1A3944763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284C6-0BE7-FB4E-BFB4-9375DC12781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E9D23-E684-D240-8346-FDEBF7ABEB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4000" contras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86" y="189048"/>
            <a:ext cx="793761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C3E5A-B943-7A4C-AC1C-59033E1535A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72" y="6175043"/>
            <a:ext cx="4139690" cy="6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hyperlink" Target="https://player.vimeo.com/video/371457323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stephenson@lancasterhigh.lancs.sch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4D8BD5-8FA8-4329-97B2-C83CD1C36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3" y="-3538"/>
            <a:ext cx="1786016" cy="26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9CDA2B2-05D5-42FD-AB5D-F306F2FFB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8049" y="420852"/>
            <a:ext cx="2707826" cy="1834371"/>
          </a:xfrm>
        </p:spPr>
      </p:pic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398D76D7-FBBF-4A1B-806E-4C1904D3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37" y="876"/>
            <a:ext cx="1960704" cy="26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648354E0-167E-4D23-8F29-54C30507C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727" y="-2241"/>
            <a:ext cx="2026024" cy="2682689"/>
          </a:xfrm>
          <a:prstGeom prst="rect">
            <a:avLst/>
          </a:prstGeom>
        </p:spPr>
      </p:pic>
      <p:pic>
        <p:nvPicPr>
          <p:cNvPr id="13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A7E96F9-55D6-493E-B16C-1A6DB299E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92849" y="328900"/>
            <a:ext cx="2694847" cy="2031766"/>
          </a:xfrm>
          <a:prstGeom prst="rect">
            <a:avLst/>
          </a:prstGeom>
        </p:spPr>
      </p:pic>
      <p:pic>
        <p:nvPicPr>
          <p:cNvPr id="15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CA7A7E82-86BF-4C74-B8EA-82A5E97A90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4" t="447" r="-85" b="16878"/>
          <a:stretch/>
        </p:blipFill>
        <p:spPr bwMode="auto">
          <a:xfrm>
            <a:off x="9654507" y="7062"/>
            <a:ext cx="2536325" cy="26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64317E-0ACB-4E08-ADC1-EB144B90B271}"/>
              </a:ext>
            </a:extLst>
          </p:cNvPr>
          <p:cNvSpPr txBox="1"/>
          <p:nvPr/>
        </p:nvSpPr>
        <p:spPr>
          <a:xfrm>
            <a:off x="1139728" y="2777042"/>
            <a:ext cx="1038407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dirty="0">
                <a:solidFill>
                  <a:srgbClr val="E50051"/>
                </a:solidFill>
                <a:cs typeface="Calibri"/>
              </a:rPr>
              <a:t>GCSE Art &amp; Design</a:t>
            </a:r>
          </a:p>
          <a:p>
            <a:pPr algn="ctr"/>
            <a:r>
              <a:rPr lang="en-US" sz="3200" dirty="0">
                <a:cs typeface="Calibri"/>
              </a:rPr>
              <a:t>at Central Lancaster High School</a:t>
            </a:r>
          </a:p>
        </p:txBody>
      </p:sp>
    </p:spTree>
    <p:extLst>
      <p:ext uri="{BB962C8B-B14F-4D97-AF65-F5344CB8AC3E}">
        <p14:creationId xmlns:p14="http://schemas.microsoft.com/office/powerpoint/2010/main" val="426839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097F-E685-45A7-8B6D-7B39B22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 descr="A picture containing text, sofa, book, leather&#10;&#10;Description automatically generated">
            <a:extLst>
              <a:ext uri="{FF2B5EF4-FFF2-40B4-BE49-F238E27FC236}">
                <a16:creationId xmlns:a16="http://schemas.microsoft.com/office/drawing/2014/main" id="{108EE3B1-51A3-46E8-87CC-03B6979F1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-547043" y="546927"/>
            <a:ext cx="4329976" cy="3244873"/>
          </a:xfr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6F39DD8-4B6C-44FA-B87B-4BB3E609B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22" y="7668"/>
            <a:ext cx="4015984" cy="60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D8C52B3-6C13-4421-92EE-CED3EED8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18989" y="3338186"/>
            <a:ext cx="2962405" cy="3949873"/>
          </a:xfrm>
          <a:prstGeom prst="rect">
            <a:avLst/>
          </a:prstGeom>
        </p:spPr>
      </p:pic>
      <p:pic>
        <p:nvPicPr>
          <p:cNvPr id="8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1198ADFF-0F1B-4D95-8E52-EED27F237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56" y="3124200"/>
            <a:ext cx="2743200" cy="36576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EA55F7-B8F9-4CA1-8EAA-655E89247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357282" y="2242"/>
            <a:ext cx="4020670" cy="30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03B26-82CF-4B85-9716-FB074AEC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841AE5D-167B-453F-BE76-E7F9738DC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32" t="23136" r="12766" b="19794"/>
          <a:stretch/>
        </p:blipFill>
        <p:spPr>
          <a:xfrm>
            <a:off x="1155637" y="368860"/>
            <a:ext cx="10125289" cy="5676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5471F0-6BFA-4461-A219-B65EA54B2025}"/>
              </a:ext>
            </a:extLst>
          </p:cNvPr>
          <p:cNvSpPr txBox="1"/>
          <p:nvPr/>
        </p:nvSpPr>
        <p:spPr>
          <a:xfrm>
            <a:off x="1204437" y="1682295"/>
            <a:ext cx="9789089" cy="147732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D18B0-D3F2-4FF4-8D79-3D8CAC7D2EA3}"/>
              </a:ext>
            </a:extLst>
          </p:cNvPr>
          <p:cNvSpPr txBox="1"/>
          <p:nvPr/>
        </p:nvSpPr>
        <p:spPr>
          <a:xfrm>
            <a:off x="971640" y="1914189"/>
            <a:ext cx="1038407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>
                <a:solidFill>
                  <a:srgbClr val="E50051"/>
                </a:solidFill>
                <a:cs typeface="Calibri"/>
              </a:rPr>
              <a:t>What does an art exam look like?</a:t>
            </a:r>
            <a:endParaRPr lang="en-US" sz="5400" dirty="0">
              <a:solidFill>
                <a:srgbClr val="E50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77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4E750A5-C89C-4DDD-881C-4AC38387C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66" t="22772" r="11911" b="20132"/>
          <a:stretch/>
        </p:blipFill>
        <p:spPr>
          <a:xfrm>
            <a:off x="277900" y="365125"/>
            <a:ext cx="10869937" cy="606724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FB160-EE88-4A51-9B2B-A992D3EB87E4}"/>
              </a:ext>
            </a:extLst>
          </p:cNvPr>
          <p:cNvSpPr txBox="1"/>
          <p:nvPr/>
        </p:nvSpPr>
        <p:spPr>
          <a:xfrm>
            <a:off x="4995695" y="133846"/>
            <a:ext cx="6918405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There is no written exam in art but a practical one instead. </a:t>
            </a:r>
          </a:p>
          <a:p>
            <a:r>
              <a:rPr lang="en-US" sz="2800" dirty="0">
                <a:cs typeface="Calibri"/>
              </a:rPr>
              <a:t>You will be in the art room for two days (10 hours in total) with break and lunch as normal. During this time you will create a piece of artwork that you have planned over a series of weeks.</a:t>
            </a:r>
          </a:p>
        </p:txBody>
      </p:sp>
    </p:spTree>
    <p:extLst>
      <p:ext uri="{BB962C8B-B14F-4D97-AF65-F5344CB8AC3E}">
        <p14:creationId xmlns:p14="http://schemas.microsoft.com/office/powerpoint/2010/main" val="36790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165" y="194785"/>
            <a:ext cx="6897210" cy="1325563"/>
          </a:xfrm>
        </p:spPr>
        <p:txBody>
          <a:bodyPr>
            <a:normAutofit/>
          </a:bodyPr>
          <a:lstStyle/>
          <a:p>
            <a:r>
              <a:rPr lang="en-GB" sz="5400" b="1">
                <a:solidFill>
                  <a:srgbClr val="E50051"/>
                </a:solidFill>
              </a:rPr>
              <a:t>    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1355962"/>
            <a:ext cx="5547173" cy="4972527"/>
          </a:xfrm>
        </p:spPr>
        <p:txBody>
          <a:bodyPr>
            <a:normAutofit/>
          </a:bodyPr>
          <a:lstStyle/>
          <a:p>
            <a:r>
              <a:rPr lang="en-GB" altLang="en-US" dirty="0"/>
              <a:t>We organise visits to art galleries and sites for our students in Year 10.</a:t>
            </a:r>
          </a:p>
          <a:p>
            <a:pPr eaLnBrk="1" hangingPunct="1"/>
            <a:r>
              <a:rPr lang="en-GB" altLang="en-US" sz="2800" dirty="0"/>
              <a:t>These visits are a very important part of the GCSE courses and students who opt for </a:t>
            </a:r>
            <a:r>
              <a:rPr lang="en-GB" altLang="en-US" dirty="0"/>
              <a:t>Art and Design </a:t>
            </a:r>
            <a:r>
              <a:rPr lang="en-GB" altLang="en-US" sz="2800" dirty="0"/>
              <a:t>are required to go as they are a vital resource and an experience which cannot be gained by any other means.</a:t>
            </a:r>
            <a:endParaRPr lang="en-GB" altLang="en-US" sz="2800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21D229-9852-4962-B3CF-C2A5A0AEB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68" y="4031616"/>
            <a:ext cx="2949911" cy="196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CBC149-3822-4E15-BD48-7BD0F34D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69" y="614679"/>
            <a:ext cx="313213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20DFE5E-8C9E-4436-BCDF-3B4D89A4C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869" y="2960370"/>
            <a:ext cx="264953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7"/>
    </mc:Choice>
    <mc:Fallback xmlns="">
      <p:transition spd="slow" advTm="572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51"/>
                </a:solidFill>
              </a:rPr>
              <a:t>Pathways for post-16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Pupils can go onto to any of the local 6</a:t>
            </a:r>
            <a:r>
              <a:rPr lang="en-GB" baseline="30000" dirty="0"/>
              <a:t>th</a:t>
            </a:r>
            <a:r>
              <a:rPr lang="en-GB" dirty="0"/>
              <a:t> form providers to study A’ Level Art and Design and associated subjects </a:t>
            </a:r>
            <a:r>
              <a:rPr lang="en-GB" dirty="0" err="1"/>
              <a:t>eg</a:t>
            </a:r>
            <a:r>
              <a:rPr lang="en-GB" dirty="0"/>
              <a:t>. Textiles</a:t>
            </a:r>
          </a:p>
          <a:p>
            <a:endParaRPr lang="en-GB" dirty="0"/>
          </a:p>
          <a:p>
            <a:r>
              <a:rPr lang="en-GB" dirty="0"/>
              <a:t>Alternatively local colleges offer full-time study in art and design at level 2 and 3.</a:t>
            </a:r>
          </a:p>
          <a:p>
            <a:endParaRPr lang="en-GB" dirty="0"/>
          </a:p>
          <a:p>
            <a:r>
              <a:rPr lang="en-GB" dirty="0"/>
              <a:t>Post-18 students can progress to a wide range of degrees in the visual arts at universities both nationally or internationally, or, they may choose to pursue an apprenticeship or go into employment.</a:t>
            </a:r>
          </a:p>
        </p:txBody>
      </p:sp>
    </p:spTree>
    <p:extLst>
      <p:ext uri="{BB962C8B-B14F-4D97-AF65-F5344CB8AC3E}">
        <p14:creationId xmlns:p14="http://schemas.microsoft.com/office/powerpoint/2010/main" val="332352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7D3A-4B21-4A07-9A6B-8EAAD48C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5664" y="219451"/>
            <a:ext cx="4175315" cy="584153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2800" b="1" dirty="0">
                <a:solidFill>
                  <a:srgbClr val="FF0051"/>
                </a:solidFill>
                <a:ea typeface="+mj-lt"/>
                <a:cs typeface="+mj-lt"/>
              </a:rPr>
            </a:br>
            <a:r>
              <a:rPr lang="en-GB" sz="2800" b="1" dirty="0">
                <a:solidFill>
                  <a:srgbClr val="FF0051"/>
                </a:solidFill>
                <a:latin typeface="Calibri"/>
                <a:cs typeface="Calibri Light"/>
              </a:rPr>
              <a:t>How does art contribute to the economy?</a:t>
            </a:r>
            <a:br>
              <a:rPr lang="en-GB" sz="2800" b="1" dirty="0">
                <a:solidFill>
                  <a:srgbClr val="FF0051"/>
                </a:solidFill>
                <a:latin typeface="Calibri"/>
                <a:cs typeface="Calibri Light"/>
              </a:rPr>
            </a:br>
            <a:endParaRPr lang="en-US" sz="2800" dirty="0">
              <a:solidFill>
                <a:srgbClr val="FF0051"/>
              </a:solidFill>
              <a:latin typeface="Calibri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latin typeface="Calibri"/>
                <a:ea typeface="+mj-lt"/>
                <a:cs typeface="+mj-lt"/>
              </a:rPr>
              <a:t>The creative industries in the U.K are rapidly growing. They contribute £92 billion to the economy and  employ over 3 million people. </a:t>
            </a:r>
            <a:br>
              <a:rPr lang="en-US" sz="2600" dirty="0">
                <a:latin typeface="Calibri"/>
                <a:ea typeface="+mj-lt"/>
                <a:cs typeface="+mj-lt"/>
              </a:rPr>
            </a:br>
            <a:br>
              <a:rPr lang="en-US" sz="2600" dirty="0">
                <a:latin typeface="Calibri"/>
                <a:ea typeface="+mj-lt"/>
                <a:cs typeface="+mj-lt"/>
              </a:rPr>
            </a:br>
            <a:r>
              <a:rPr lang="en-US" sz="2600" dirty="0">
                <a:latin typeface="Calibri"/>
                <a:ea typeface="+mj-lt"/>
                <a:cs typeface="+mj-lt"/>
              </a:rPr>
              <a:t>People with creative skills are highly valued in a rapidly changing world of work. </a:t>
            </a:r>
            <a:endParaRPr lang="en-US" sz="2600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ea typeface="+mj-lt"/>
              <a:cs typeface="+mj-lt"/>
            </a:endParaRPr>
          </a:p>
          <a:p>
            <a:endParaRPr lang="en-US" sz="4000" dirty="0"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1FDD3B-FD03-46DB-B014-3FFA518B172A}"/>
              </a:ext>
            </a:extLst>
          </p:cNvPr>
          <p:cNvSpPr txBox="1"/>
          <p:nvPr/>
        </p:nvSpPr>
        <p:spPr>
          <a:xfrm>
            <a:off x="1116105" y="1127310"/>
            <a:ext cx="3045759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ea typeface="+mn-lt"/>
                <a:cs typeface="+mn-lt"/>
              </a:rPr>
              <a:t>•Animator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•Architect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•Art Therapist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•Blacksmith 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•Ceramics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•Cartoon/Comic art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•Community arts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•Costume design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•Exhibition design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•Fashion design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•Film director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•Fine artist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•Furniture design</a:t>
            </a:r>
            <a:endParaRPr lang="en-US" sz="2600" dirty="0">
              <a:cs typeface="Calibri"/>
            </a:endParaRPr>
          </a:p>
          <a:p>
            <a:r>
              <a:rPr lang="en-US" sz="2600" dirty="0">
                <a:ea typeface="+mn-lt"/>
                <a:cs typeface="+mn-lt"/>
              </a:rPr>
              <a:t>•Game design</a:t>
            </a:r>
            <a:endParaRPr lang="en-US" sz="2600" dirty="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C83B6-2E43-4A0D-A340-E86526696C44}"/>
              </a:ext>
            </a:extLst>
          </p:cNvPr>
          <p:cNvSpPr txBox="1"/>
          <p:nvPr/>
        </p:nvSpPr>
        <p:spPr>
          <a:xfrm>
            <a:off x="4309782" y="1127311"/>
            <a:ext cx="3437964" cy="7048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ea typeface="+mn-lt"/>
                <a:cs typeface="+mn-lt"/>
              </a:rPr>
              <a:t>•Graphic design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•Illustrator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•Interior design</a:t>
            </a:r>
            <a:endParaRPr lang="en-US">
              <a:ea typeface="+mn-lt"/>
              <a:cs typeface="+mn-lt"/>
            </a:endParaRPr>
          </a:p>
          <a:p>
            <a:r>
              <a:rPr lang="en-US" sz="2600">
                <a:ea typeface="+mn-lt"/>
                <a:cs typeface="+mn-lt"/>
              </a:rPr>
              <a:t>•</a:t>
            </a:r>
            <a:r>
              <a:rPr lang="en-US" sz="2600" err="1">
                <a:ea typeface="+mn-lt"/>
                <a:cs typeface="+mn-lt"/>
              </a:rPr>
              <a:t>Jewellery</a:t>
            </a:r>
            <a:r>
              <a:rPr lang="en-US" sz="2600">
                <a:ea typeface="+mn-lt"/>
                <a:cs typeface="+mn-lt"/>
              </a:rPr>
              <a:t> design</a:t>
            </a:r>
            <a:endParaRPr lang="en-US">
              <a:ea typeface="+mn-lt"/>
              <a:cs typeface="+mn-lt"/>
            </a:endParaRPr>
          </a:p>
          <a:p>
            <a:r>
              <a:rPr lang="en-US" sz="2600">
                <a:ea typeface="+mn-lt"/>
                <a:cs typeface="+mn-lt"/>
              </a:rPr>
              <a:t>•Make up/Hair design</a:t>
            </a:r>
            <a:endParaRPr lang="en-US">
              <a:ea typeface="+mn-lt"/>
              <a:cs typeface="+mn-lt"/>
            </a:endParaRPr>
          </a:p>
          <a:p>
            <a:r>
              <a:rPr lang="en-US" sz="2600">
                <a:ea typeface="+mn-lt"/>
                <a:cs typeface="+mn-lt"/>
              </a:rPr>
              <a:t>•Medical illustrator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•Photographer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•Product design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•Sculptor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•Set designer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•Tattoo artist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•Teacher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•Theatre design</a:t>
            </a:r>
            <a:endParaRPr lang="en-US"/>
          </a:p>
          <a:p>
            <a:r>
              <a:rPr lang="en-US" sz="2600">
                <a:ea typeface="+mn-lt"/>
                <a:cs typeface="+mn-lt"/>
              </a:rPr>
              <a:t>•Web design</a:t>
            </a:r>
            <a:endParaRPr lang="en-US"/>
          </a:p>
          <a:p>
            <a:endParaRPr lang="en-US" sz="2600">
              <a:cs typeface="Calibri"/>
            </a:endParaRPr>
          </a:p>
          <a:p>
            <a:pPr algn="l"/>
            <a:endParaRPr lang="en-US" sz="260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109" y="0"/>
            <a:ext cx="756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51"/>
                </a:solidFill>
              </a:rPr>
              <a:t>Careers in Visual Arts</a:t>
            </a:r>
          </a:p>
        </p:txBody>
      </p:sp>
    </p:spTree>
    <p:extLst>
      <p:ext uri="{BB962C8B-B14F-4D97-AF65-F5344CB8AC3E}">
        <p14:creationId xmlns:p14="http://schemas.microsoft.com/office/powerpoint/2010/main" val="89607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3790-A554-406B-9B78-EF85A249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92B401-E813-437B-A5B7-0797BF46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656" y="2800208"/>
            <a:ext cx="4690955" cy="1562624"/>
          </a:xfrm>
        </p:spPr>
      </p:pic>
      <p:pic>
        <p:nvPicPr>
          <p:cNvPr id="3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790B275-BD64-46A5-9AA0-D6887DFE4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18" y="5123330"/>
            <a:ext cx="4659405" cy="1564341"/>
          </a:xfrm>
          <a:prstGeom prst="rect">
            <a:avLst/>
          </a:prstGeom>
        </p:spPr>
      </p:pic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2E44D59D-9933-49F3-939E-DF962C54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348" y="3577266"/>
            <a:ext cx="3702826" cy="1427905"/>
          </a:xfrm>
          <a:prstGeom prst="rect">
            <a:avLst/>
          </a:prstGeom>
        </p:spPr>
      </p:pic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1396C5DA-97FB-4FBD-A07F-1B0D3CD8E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2740" y="272721"/>
            <a:ext cx="2143125" cy="21431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03C1A24-C463-4B33-B9A6-72E7BFC36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966" y="279864"/>
            <a:ext cx="4799162" cy="2804573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18B31A68-98CC-4296-96CC-A6ABFFF8E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891" y="5483997"/>
            <a:ext cx="2743200" cy="835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C5B3F8-6F19-4F85-8B8D-43BC249A8D87}"/>
              </a:ext>
            </a:extLst>
          </p:cNvPr>
          <p:cNvSpPr txBox="1"/>
          <p:nvPr/>
        </p:nvSpPr>
        <p:spPr>
          <a:xfrm>
            <a:off x="181110" y="159987"/>
            <a:ext cx="4819385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FF0051"/>
                </a:solidFill>
                <a:cs typeface="Calibri"/>
              </a:rPr>
              <a:t>Creative industries in the local area</a:t>
            </a:r>
          </a:p>
          <a:p>
            <a:endParaRPr lang="en-US" sz="2800" dirty="0">
              <a:cs typeface="Calibri"/>
            </a:endParaRP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7615D58-A411-4154-AD4F-230BDDD61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117" y="3435974"/>
            <a:ext cx="2743200" cy="13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21DA-4087-4F7E-9EF1-A70749A26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37" y="18255"/>
            <a:ext cx="10710563" cy="1325563"/>
          </a:xfrm>
        </p:spPr>
        <p:txBody>
          <a:bodyPr/>
          <a:lstStyle/>
          <a:p>
            <a:r>
              <a:rPr lang="en-GB" b="1">
                <a:solidFill>
                  <a:srgbClr val="E50051"/>
                </a:solidFill>
              </a:rPr>
              <a:t>Success of past students</a:t>
            </a:r>
            <a:endParaRPr lang="en-GB" sz="4400" b="1">
              <a:solidFill>
                <a:srgbClr val="E500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2CC16-0A29-49AB-BBA7-8605FA90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825625"/>
            <a:ext cx="10683240" cy="4351338"/>
          </a:xfrm>
        </p:spPr>
        <p:txBody>
          <a:bodyPr/>
          <a:lstStyle/>
          <a:p>
            <a:pPr marL="0" indent="0"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621CC-D2F3-449E-87F9-E9D97FEC3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3" t="11853" r="34417" b="29629"/>
          <a:stretch/>
        </p:blipFill>
        <p:spPr>
          <a:xfrm>
            <a:off x="6054886" y="1343817"/>
            <a:ext cx="5763068" cy="4833146"/>
          </a:xfrm>
          <a:prstGeom prst="rect">
            <a:avLst/>
          </a:prstGeom>
        </p:spPr>
      </p:pic>
      <p:pic>
        <p:nvPicPr>
          <p:cNvPr id="12292" name="Picture 4" descr="Oliver Clarke: Romney Art Prize winner - Young photographer's work on show  at Abbot Hall - Lakeland Arts">
            <a:extLst>
              <a:ext uri="{FF2B5EF4-FFF2-40B4-BE49-F238E27FC236}">
                <a16:creationId xmlns:a16="http://schemas.microsoft.com/office/drawing/2014/main" id="{D50EB3F2-325E-4949-A167-946678C5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3429000"/>
            <a:ext cx="5304572" cy="25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Kendal student, Oliver Clarke wins Romney Art Prize">
            <a:hlinkClick r:id="rId4"/>
            <a:extLst>
              <a:ext uri="{FF2B5EF4-FFF2-40B4-BE49-F238E27FC236}">
                <a16:creationId xmlns:a16="http://schemas.microsoft.com/office/drawing/2014/main" id="{0C8E975E-154F-4549-928A-194B850D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" y="1343817"/>
            <a:ext cx="2281649" cy="18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3F7F8D-D542-4999-AC0C-09B6AC553384}"/>
              </a:ext>
            </a:extLst>
          </p:cNvPr>
          <p:cNvSpPr txBox="1"/>
          <p:nvPr/>
        </p:nvSpPr>
        <p:spPr>
          <a:xfrm>
            <a:off x="3220720" y="1343818"/>
            <a:ext cx="250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Oliver Clarke-</a:t>
            </a:r>
          </a:p>
          <a:p>
            <a:r>
              <a:rPr lang="en-GB" dirty="0"/>
              <a:t>Romney Art Prize Winner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19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1F27-B79F-4BEF-BB82-12EB0397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9444"/>
            <a:ext cx="10515600" cy="57389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000" dirty="0"/>
              <a:t>For more information about the course,</a:t>
            </a:r>
          </a:p>
          <a:p>
            <a:pPr marL="0" indent="0" algn="ctr">
              <a:buNone/>
            </a:pPr>
            <a:r>
              <a:rPr lang="en-GB" sz="4000" dirty="0"/>
              <a:t> please speak to your child's art teacher at progress evening on Thursday 14th March 2024</a:t>
            </a:r>
            <a:endParaRPr lang="en-GB" sz="4000" dirty="0">
              <a:cs typeface="Calibri"/>
            </a:endParaRP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OR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 contact me via email:</a:t>
            </a:r>
          </a:p>
          <a:p>
            <a:pPr marL="0" indent="0" algn="ctr">
              <a:buNone/>
            </a:pPr>
            <a:r>
              <a:rPr lang="en-GB" sz="4000" dirty="0">
                <a:hlinkClick r:id="rId2"/>
              </a:rPr>
              <a:t>Rstephenson@lancasterhigh.lancs.sch.uk</a:t>
            </a:r>
            <a:endParaRPr lang="en-GB" sz="4000" dirty="0">
              <a:cs typeface="Calibri" panose="020F0502020204030204"/>
            </a:endParaRP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483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A1A1-91AF-4F20-A396-EB7A5ABF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C231CF-4760-4787-BEBA-A2A7610DD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63" t="22772" r="11414" b="18812"/>
          <a:stretch/>
        </p:blipFill>
        <p:spPr>
          <a:xfrm>
            <a:off x="980995" y="359135"/>
            <a:ext cx="10242617" cy="583429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4D88F-8AFC-4B2C-BBCC-90DDFD99EDE3}"/>
              </a:ext>
            </a:extLst>
          </p:cNvPr>
          <p:cNvSpPr txBox="1"/>
          <p:nvPr/>
        </p:nvSpPr>
        <p:spPr>
          <a:xfrm>
            <a:off x="1204437" y="1794354"/>
            <a:ext cx="9789089" cy="147732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A15E2-5929-4934-B178-F6E102597800}"/>
              </a:ext>
            </a:extLst>
          </p:cNvPr>
          <p:cNvSpPr txBox="1"/>
          <p:nvPr/>
        </p:nvSpPr>
        <p:spPr>
          <a:xfrm>
            <a:off x="982846" y="2171924"/>
            <a:ext cx="1038407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>
                <a:solidFill>
                  <a:srgbClr val="E50051"/>
                </a:solidFill>
                <a:cs typeface="Calibri"/>
              </a:rPr>
              <a:t>Why should I study GCSE Art?</a:t>
            </a:r>
            <a:endParaRPr lang="en-US" sz="6600" dirty="0">
              <a:solidFill>
                <a:srgbClr val="E5005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23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EC53E5F-960C-4440-852E-E32128FF9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3" y="-3538"/>
            <a:ext cx="1786016" cy="26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BD7EC73-B5E5-4C23-9D12-91BF356D1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7685" y="521176"/>
            <a:ext cx="4079807" cy="3063213"/>
          </a:xfrm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id="{E6DCD33F-3725-4AFF-A233-39A185F9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901" y="3429876"/>
            <a:ext cx="2520998" cy="34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926DDF4E-29FA-471A-BA9F-E003AA7A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33" y="-13446"/>
            <a:ext cx="2608729" cy="3444688"/>
          </a:xfrm>
          <a:prstGeom prst="rect">
            <a:avLst/>
          </a:prstGeom>
        </p:spPr>
      </p:pic>
      <p:pic>
        <p:nvPicPr>
          <p:cNvPr id="15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B9B678B-1989-4A8E-B292-C2EEA9F34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59466" y="3925988"/>
            <a:ext cx="3355994" cy="2513619"/>
          </a:xfrm>
          <a:prstGeom prst="rect">
            <a:avLst/>
          </a:prstGeom>
        </p:spPr>
      </p:pic>
      <p:pic>
        <p:nvPicPr>
          <p:cNvPr id="17" name="Content Placeholder 7" descr="A picture containing map&#10;&#10;Description automatically generated">
            <a:extLst>
              <a:ext uri="{FF2B5EF4-FFF2-40B4-BE49-F238E27FC236}">
                <a16:creationId xmlns:a16="http://schemas.microsoft.com/office/drawing/2014/main" id="{6DF43D17-CB0F-4650-83EA-A19EA4304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344"/>
          <a:stretch/>
        </p:blipFill>
        <p:spPr bwMode="auto">
          <a:xfrm>
            <a:off x="7682272" y="3021445"/>
            <a:ext cx="4504395" cy="31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52DB8DC-2098-4182-B9E9-29B18CCD2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6043" y="3553197"/>
            <a:ext cx="4291853" cy="25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2B58A4-EE2D-4D86-8707-E81AE5D374CA}"/>
              </a:ext>
            </a:extLst>
          </p:cNvPr>
          <p:cNvSpPr txBox="1"/>
          <p:nvPr/>
        </p:nvSpPr>
        <p:spPr>
          <a:xfrm>
            <a:off x="533400" y="208430"/>
            <a:ext cx="37965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Are you creative, imaginative and enthusiastic?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310FEE-7867-4C95-90FB-C885C6DF1035}"/>
              </a:ext>
            </a:extLst>
          </p:cNvPr>
          <p:cNvSpPr txBox="1"/>
          <p:nvPr/>
        </p:nvSpPr>
        <p:spPr>
          <a:xfrm>
            <a:off x="2167978" y="3716716"/>
            <a:ext cx="39310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Do you enjoy art lessons in Year 9?</a:t>
            </a:r>
            <a:endParaRPr lang="en-US" sz="2000" b="1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6C499C-DAAE-4D5D-AA24-40BE903AFB84}"/>
              </a:ext>
            </a:extLst>
          </p:cNvPr>
          <p:cNvSpPr txBox="1"/>
          <p:nvPr/>
        </p:nvSpPr>
        <p:spPr>
          <a:xfrm>
            <a:off x="1272987" y="2315135"/>
            <a:ext cx="37965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Are you self motivated and have a passion for Art?</a:t>
            </a:r>
            <a:endParaRPr lang="en-US" sz="2000" b="1" dirty="0">
              <a:cs typeface="Calibri"/>
            </a:endParaRP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D25F5C-E5B9-4F04-AFE4-3FEE2910F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9619891" y="424804"/>
            <a:ext cx="3001992" cy="215525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C3589E-459A-403B-8374-BBBDF2835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589" y="592"/>
            <a:ext cx="2743200" cy="35500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264726-512C-47D8-BD18-98E1CF88646C}"/>
              </a:ext>
            </a:extLst>
          </p:cNvPr>
          <p:cNvSpPr txBox="1"/>
          <p:nvPr/>
        </p:nvSpPr>
        <p:spPr>
          <a:xfrm>
            <a:off x="6940840" y="214773"/>
            <a:ext cx="412723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Do you like finding out about the work of other artists and designers?</a:t>
            </a:r>
            <a:endParaRPr lang="en-US" sz="2000" b="1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A7E543-DF02-4F42-AD78-7194C0635F4F}"/>
              </a:ext>
            </a:extLst>
          </p:cNvPr>
          <p:cNvSpPr txBox="1"/>
          <p:nvPr/>
        </p:nvSpPr>
        <p:spPr>
          <a:xfrm>
            <a:off x="7204283" y="3285607"/>
            <a:ext cx="490593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Do you enjoy experimenting with skills and techniques using a wide variety of materials including drawing, painting, mixed media, printmaking and digital outcomes?</a:t>
            </a:r>
            <a:endParaRPr lang="en-US" sz="20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4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C72C16B-2DA6-4286-9290-B4A801A29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08" t="24000" r="12758" b="19500"/>
          <a:stretch/>
        </p:blipFill>
        <p:spPr>
          <a:xfrm>
            <a:off x="1181251" y="366940"/>
            <a:ext cx="9981977" cy="5637139"/>
          </a:xfr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BC994428-A4E5-42E4-82D0-B5C5D38E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9411" y="5477055"/>
            <a:ext cx="2743200" cy="205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D65CC-4442-43AB-ACCB-9A216596075B}"/>
              </a:ext>
            </a:extLst>
          </p:cNvPr>
          <p:cNvSpPr txBox="1"/>
          <p:nvPr/>
        </p:nvSpPr>
        <p:spPr>
          <a:xfrm>
            <a:off x="1182666" y="1522212"/>
            <a:ext cx="9810860" cy="147732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7287F-EB94-47DA-8213-962DA91D6639}"/>
              </a:ext>
            </a:extLst>
          </p:cNvPr>
          <p:cNvSpPr txBox="1"/>
          <p:nvPr/>
        </p:nvSpPr>
        <p:spPr>
          <a:xfrm>
            <a:off x="971960" y="1954210"/>
            <a:ext cx="1038407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dirty="0">
                <a:solidFill>
                  <a:srgbClr val="E50051"/>
                </a:solidFill>
                <a:cs typeface="Calibri"/>
              </a:rPr>
              <a:t>How is the course structured?</a:t>
            </a:r>
            <a:endParaRPr lang="en-US" dirty="0">
              <a:solidFill>
                <a:srgbClr val="E50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0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21535E4-63DC-465E-AEB7-5A931890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64" t="23845" r="11985" b="19725"/>
          <a:stretch/>
        </p:blipFill>
        <p:spPr>
          <a:xfrm>
            <a:off x="8895096" y="29513"/>
            <a:ext cx="3287570" cy="59895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A1041-1134-4790-8753-CAD983C62C72}"/>
              </a:ext>
            </a:extLst>
          </p:cNvPr>
          <p:cNvSpPr txBox="1"/>
          <p:nvPr/>
        </p:nvSpPr>
        <p:spPr>
          <a:xfrm>
            <a:off x="284079" y="1951236"/>
            <a:ext cx="4000931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51"/>
                </a:solidFill>
                <a:cs typeface="Calibri"/>
              </a:rPr>
              <a:t>Component 1 – Portfolio of work (worth 60%)</a:t>
            </a:r>
            <a:endParaRPr lang="en-US" sz="2400" dirty="0">
              <a:solidFill>
                <a:srgbClr val="FF0051"/>
              </a:solidFill>
              <a:cs typeface="Calibri" panose="020F0502020204030204"/>
            </a:endParaRPr>
          </a:p>
          <a:p>
            <a:r>
              <a:rPr lang="en-US" sz="2400" dirty="0">
                <a:cs typeface="Calibri"/>
              </a:rPr>
              <a:t>Over the course of year 10 and 11 you will complete ongoing practical work.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All work created in and out of lessons is assessed for component 1. 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This will take the form of two projects.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C0C18-C67B-4388-B870-899CE6AFFE96}"/>
              </a:ext>
            </a:extLst>
          </p:cNvPr>
          <p:cNvSpPr txBox="1"/>
          <p:nvPr/>
        </p:nvSpPr>
        <p:spPr>
          <a:xfrm>
            <a:off x="4601513" y="1951236"/>
            <a:ext cx="4005161" cy="4493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solidFill>
                  <a:srgbClr val="FF0051"/>
                </a:solidFill>
                <a:cs typeface="Calibri"/>
              </a:rPr>
              <a:t>Component 2 – Externally set task (worth 40%)</a:t>
            </a:r>
            <a:endParaRPr lang="en-US" sz="2600" dirty="0">
              <a:solidFill>
                <a:srgbClr val="FF0051"/>
              </a:solidFill>
              <a:cs typeface="Calibri" panose="020F0502020204030204"/>
            </a:endParaRPr>
          </a:p>
          <a:p>
            <a:r>
              <a:rPr lang="en-US" sz="2600" dirty="0">
                <a:cs typeface="Calibri"/>
              </a:rPr>
              <a:t>This is an externally set assignment from AQA with a choice of themes and starting points. </a:t>
            </a:r>
          </a:p>
          <a:p>
            <a:endParaRPr lang="en-US" sz="2600" dirty="0">
              <a:cs typeface="Calibri"/>
            </a:endParaRPr>
          </a:p>
          <a:p>
            <a:r>
              <a:rPr lang="en-US" sz="2600" dirty="0">
                <a:cs typeface="Calibri"/>
              </a:rPr>
              <a:t>You will have approximately 12 weeks to complete prep work followed by a 10 hour (2 day) exam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4930A8-8EA0-4FF6-BE41-A56381027A6E}"/>
              </a:ext>
            </a:extLst>
          </p:cNvPr>
          <p:cNvSpPr txBox="1">
            <a:spLocks/>
          </p:cNvSpPr>
          <p:nvPr/>
        </p:nvSpPr>
        <p:spPr>
          <a:xfrm>
            <a:off x="284079" y="197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51"/>
                </a:solidFill>
              </a:rPr>
              <a:t>GCSE Assessment</a:t>
            </a:r>
          </a:p>
          <a:p>
            <a:r>
              <a:rPr lang="en-GB" sz="3200" b="1" dirty="0"/>
              <a:t>Exam board: AQA</a:t>
            </a:r>
          </a:p>
        </p:txBody>
      </p:sp>
    </p:spTree>
    <p:extLst>
      <p:ext uri="{BB962C8B-B14F-4D97-AF65-F5344CB8AC3E}">
        <p14:creationId xmlns:p14="http://schemas.microsoft.com/office/powerpoint/2010/main" val="262420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679594-DFF0-46B9-A474-6AAEDD233260}"/>
              </a:ext>
            </a:extLst>
          </p:cNvPr>
          <p:cNvSpPr txBox="1"/>
          <p:nvPr/>
        </p:nvSpPr>
        <p:spPr>
          <a:xfrm>
            <a:off x="3287286" y="214214"/>
            <a:ext cx="843365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E50051"/>
                </a:solidFill>
              </a:rPr>
              <a:t>Year 10 </a:t>
            </a:r>
            <a:endParaRPr lang="en-US" sz="2000" b="1" dirty="0">
              <a:solidFill>
                <a:srgbClr val="E50051"/>
              </a:solidFill>
              <a:cs typeface="Calibri"/>
            </a:endParaRPr>
          </a:p>
          <a:p>
            <a:r>
              <a:rPr lang="en-US" sz="2000" b="1" dirty="0">
                <a:solidFill>
                  <a:srgbClr val="FF0051"/>
                </a:solidFill>
                <a:ea typeface="+mn-lt"/>
                <a:cs typeface="+mn-lt"/>
              </a:rPr>
              <a:t>Autumn-Spring</a:t>
            </a:r>
            <a:r>
              <a:rPr lang="en-US" sz="2000" b="1" dirty="0">
                <a:solidFill>
                  <a:srgbClr val="FF0051"/>
                </a:solidFill>
                <a:cs typeface="Calibri"/>
              </a:rPr>
              <a:t> Term</a:t>
            </a:r>
            <a:endParaRPr lang="en-US" sz="2000" dirty="0">
              <a:solidFill>
                <a:srgbClr val="FF0051"/>
              </a:solidFill>
              <a:cs typeface="Calibri"/>
            </a:endParaRPr>
          </a:p>
          <a:p>
            <a:r>
              <a:rPr lang="en-US" sz="2000" b="1" dirty="0"/>
              <a:t>Project: Mark Making- Workshop based skills</a:t>
            </a:r>
            <a:endParaRPr lang="en-US" sz="2000" b="1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drawing and painting skills.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Study work from different artists and painters enabling you to find your own personal style.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Develop a range of image editing techniques.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 panose="020F0502020204030204"/>
              </a:rPr>
              <a:t>Explore different printmaking processes.</a:t>
            </a:r>
          </a:p>
          <a:p>
            <a:endParaRPr lang="en-US" sz="1600" dirty="0">
              <a:cs typeface="Calibri" panose="020F0502020204030204"/>
            </a:endParaRPr>
          </a:p>
          <a:p>
            <a:endParaRPr lang="en-GB" sz="1600" dirty="0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A7F2A-C6D2-45BF-BC49-6FBD60641824}"/>
              </a:ext>
            </a:extLst>
          </p:cNvPr>
          <p:cNvSpPr txBox="1"/>
          <p:nvPr/>
        </p:nvSpPr>
        <p:spPr>
          <a:xfrm>
            <a:off x="3282827" y="2821215"/>
            <a:ext cx="8831414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FF0051"/>
                </a:solidFill>
                <a:ea typeface="+mn-lt"/>
                <a:cs typeface="+mn-lt"/>
              </a:rPr>
              <a:t>Spring-Summer Term</a:t>
            </a:r>
            <a:endParaRPr lang="en-US" sz="2000" dirty="0">
              <a:solidFill>
                <a:srgbClr val="FF0000"/>
              </a:solidFill>
              <a:cs typeface="Calibri" panose="020F0502020204030204"/>
            </a:endParaRPr>
          </a:p>
          <a:p>
            <a:r>
              <a:rPr lang="en-US" sz="2000" b="1" dirty="0"/>
              <a:t>Project: self-directed theme (sustained project)</a:t>
            </a:r>
            <a:endParaRPr lang="en-US" sz="2000" b="1" dirty="0"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This project is an independent work project where pupils experiment with ideas developed from a selection of starting points given to them by their teacher. They should be encouraged to work with their strengths that they discovered whilst completing past work.</a:t>
            </a:r>
            <a:endParaRPr lang="en-US" sz="2000" dirty="0">
              <a:cs typeface="Calibri" panose="020F0502020204030204"/>
            </a:endParaRPr>
          </a:p>
          <a:p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b="1" dirty="0">
                <a:solidFill>
                  <a:srgbClr val="E50051"/>
                </a:solidFill>
              </a:rPr>
              <a:t>Year 11</a:t>
            </a:r>
            <a:endParaRPr lang="en-US" sz="2000" b="1" dirty="0">
              <a:solidFill>
                <a:srgbClr val="E50051"/>
              </a:solidFill>
              <a:cs typeface="Calibri"/>
            </a:endParaRPr>
          </a:p>
          <a:p>
            <a:r>
              <a:rPr lang="en-US" sz="2000" dirty="0"/>
              <a:t>Continuation of sustained project until December.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January: 	Exam preparation starts.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April: 		10 hour exam</a:t>
            </a:r>
            <a:endParaRPr lang="en-US" sz="2000" dirty="0">
              <a:cs typeface="Calibri"/>
            </a:endParaRPr>
          </a:p>
          <a:p>
            <a:endParaRPr lang="en-US" sz="1600" dirty="0">
              <a:cs typeface="Calibri"/>
            </a:endParaRPr>
          </a:p>
          <a:p>
            <a:endParaRPr lang="en-GB" sz="1600" dirty="0">
              <a:cs typeface="Calibri"/>
            </a:endParaRPr>
          </a:p>
        </p:txBody>
      </p:sp>
      <p:pic>
        <p:nvPicPr>
          <p:cNvPr id="2050" name="Picture 2" descr="CATALINA">
            <a:extLst>
              <a:ext uri="{FF2B5EF4-FFF2-40B4-BE49-F238E27FC236}">
                <a16:creationId xmlns:a16="http://schemas.microsoft.com/office/drawing/2014/main" id="{D86C554C-B792-4DBF-8E17-6EF012399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" y="78420"/>
            <a:ext cx="2314387" cy="27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16 Competition">
            <a:extLst>
              <a:ext uri="{FF2B5EF4-FFF2-40B4-BE49-F238E27FC236}">
                <a16:creationId xmlns:a16="http://schemas.microsoft.com/office/drawing/2014/main" id="{B1FD112C-76A6-4D2D-8D14-A3B906DB5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0"/>
          <a:stretch/>
        </p:blipFill>
        <p:spPr bwMode="auto">
          <a:xfrm>
            <a:off x="262648" y="2951018"/>
            <a:ext cx="2711720" cy="16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nal art exam designs">
            <a:extLst>
              <a:ext uri="{FF2B5EF4-FFF2-40B4-BE49-F238E27FC236}">
                <a16:creationId xmlns:a16="http://schemas.microsoft.com/office/drawing/2014/main" id="{B4192FE1-6B36-46A4-964D-FF8545D3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78" y="4776008"/>
            <a:ext cx="2710189" cy="20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2"/>
    </mc:Choice>
    <mc:Fallback xmlns="">
      <p:transition spd="slow" advTm="815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5B7C-F6D2-4353-B0FE-F87CCCF4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65A5F-B0C3-47E5-9F26-3606A57FA9E4}"/>
              </a:ext>
            </a:extLst>
          </p:cNvPr>
          <p:cNvSpPr txBox="1"/>
          <p:nvPr/>
        </p:nvSpPr>
        <p:spPr>
          <a:xfrm>
            <a:off x="8006410" y="225530"/>
            <a:ext cx="3962029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00" b="1">
              <a:solidFill>
                <a:srgbClr val="FF0051"/>
              </a:solidFill>
              <a:cs typeface="Calibri"/>
            </a:endParaRPr>
          </a:p>
          <a:p>
            <a:pPr algn="ctr"/>
            <a:r>
              <a:rPr lang="en-US" sz="5400" b="1" dirty="0">
                <a:solidFill>
                  <a:srgbClr val="FF0051"/>
                </a:solidFill>
                <a:cs typeface="Calibri"/>
              </a:rPr>
              <a:t>Year 10</a:t>
            </a:r>
            <a:endParaRPr lang="en-US" sz="54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4800" b="1" dirty="0">
                <a:solidFill>
                  <a:srgbClr val="FF0051"/>
                </a:solidFill>
                <a:cs typeface="Calibri"/>
              </a:rPr>
              <a:t>'</a:t>
            </a:r>
            <a:r>
              <a:rPr lang="en-US" sz="4800" b="1" dirty="0" err="1">
                <a:solidFill>
                  <a:srgbClr val="FF0051"/>
                </a:solidFill>
                <a:cs typeface="Calibri"/>
              </a:rPr>
              <a:t>Markmaking</a:t>
            </a:r>
            <a:r>
              <a:rPr lang="en-US" sz="4800" b="1" dirty="0">
                <a:solidFill>
                  <a:srgbClr val="FF0051"/>
                </a:solidFill>
                <a:cs typeface="Calibri"/>
              </a:rPr>
              <a:t>'</a:t>
            </a:r>
            <a:endParaRPr lang="en-US" sz="4800" dirty="0">
              <a:cs typeface="Calibri"/>
            </a:endParaRPr>
          </a:p>
          <a:p>
            <a:endParaRPr lang="en-US" sz="2600">
              <a:cs typeface="Calibri"/>
            </a:endParaRPr>
          </a:p>
        </p:txBody>
      </p:sp>
      <p:pic>
        <p:nvPicPr>
          <p:cNvPr id="10" name="Picture 9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F7291901-16A0-ACFF-30BF-D6CD4CDE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82" y="228751"/>
            <a:ext cx="3571875" cy="5505450"/>
          </a:xfrm>
          <a:prstGeom prst="rect">
            <a:avLst/>
          </a:prstGeom>
        </p:spPr>
      </p:pic>
      <p:pic>
        <p:nvPicPr>
          <p:cNvPr id="16" name="Picture 15" descr="Applied Exclamation point educate jim dine artist research Inspection stand  To adapt">
            <a:extLst>
              <a:ext uri="{FF2B5EF4-FFF2-40B4-BE49-F238E27FC236}">
                <a16:creationId xmlns:a16="http://schemas.microsoft.com/office/drawing/2014/main" id="{6500145D-372B-0EC8-4E19-EBC0FDF0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783" y="2847824"/>
            <a:ext cx="4412342" cy="3303209"/>
          </a:xfrm>
          <a:prstGeom prst="rect">
            <a:avLst/>
          </a:prstGeom>
        </p:spPr>
      </p:pic>
      <p:pic>
        <p:nvPicPr>
          <p:cNvPr id="5" name="Content Placeholder 4" descr="40 Excellent Observational Drawing Ideas - ekstrax | Observational drawing,  Charcoal drawing, Still life drawing">
            <a:extLst>
              <a:ext uri="{FF2B5EF4-FFF2-40B4-BE49-F238E27FC236}">
                <a16:creationId xmlns:a16="http://schemas.microsoft.com/office/drawing/2014/main" id="{350B1458-E274-D992-534F-2D51CFAD4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84812" y="228273"/>
            <a:ext cx="3000935" cy="4206688"/>
          </a:xfrm>
        </p:spPr>
      </p:pic>
      <p:pic>
        <p:nvPicPr>
          <p:cNvPr id="6" name="Picture 5" descr="A colorful door knocker&#10;&#10;Description automatically generated">
            <a:extLst>
              <a:ext uri="{FF2B5EF4-FFF2-40B4-BE49-F238E27FC236}">
                <a16:creationId xmlns:a16="http://schemas.microsoft.com/office/drawing/2014/main" id="{EB791032-ECD2-4BF5-5BEB-A4CCAC177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326" y="4186517"/>
            <a:ext cx="2237816" cy="24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EE67-1497-9AC6-66CD-7C3691FA0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keys and music notes&#10;&#10;Description automatically generated">
            <a:extLst>
              <a:ext uri="{FF2B5EF4-FFF2-40B4-BE49-F238E27FC236}">
                <a16:creationId xmlns:a16="http://schemas.microsoft.com/office/drawing/2014/main" id="{595BF09F-B448-431A-41F8-5530461A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946" y="168088"/>
            <a:ext cx="4109758" cy="5524500"/>
          </a:xfrm>
          <a:prstGeom prst="rect">
            <a:avLst/>
          </a:prstGeom>
        </p:spPr>
      </p:pic>
      <p:pic>
        <p:nvPicPr>
          <p:cNvPr id="3" name="Picture 2" descr="Painting Techniques - TPHS VISUAL ART &amp; CTE - J. DOERRER">
            <a:extLst>
              <a:ext uri="{FF2B5EF4-FFF2-40B4-BE49-F238E27FC236}">
                <a16:creationId xmlns:a16="http://schemas.microsoft.com/office/drawing/2014/main" id="{DD41C8BB-343D-8512-E58A-BDE13C1E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95" y="3353121"/>
            <a:ext cx="3807758" cy="2863580"/>
          </a:xfrm>
          <a:prstGeom prst="rect">
            <a:avLst/>
          </a:prstGeom>
        </p:spPr>
      </p:pic>
      <p:pic>
        <p:nvPicPr>
          <p:cNvPr id="6" name="Picture 5" descr="Mixed Media Art Guide With Types, Techniques Examples">
            <a:extLst>
              <a:ext uri="{FF2B5EF4-FFF2-40B4-BE49-F238E27FC236}">
                <a16:creationId xmlns:a16="http://schemas.microsoft.com/office/drawing/2014/main" id="{E78402D8-EC50-FDF6-D1B9-9ABCAFB2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9" y="169769"/>
            <a:ext cx="2914650" cy="3829050"/>
          </a:xfrm>
          <a:prstGeom prst="rect">
            <a:avLst/>
          </a:prstGeom>
        </p:spPr>
      </p:pic>
      <p:pic>
        <p:nvPicPr>
          <p:cNvPr id="9" name="Picture 8" descr="A painting on cardboard on a wall&#10;&#10;Description automatically generated">
            <a:extLst>
              <a:ext uri="{FF2B5EF4-FFF2-40B4-BE49-F238E27FC236}">
                <a16:creationId xmlns:a16="http://schemas.microsoft.com/office/drawing/2014/main" id="{E19F367D-9F54-590E-CAF6-87573CCC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240" y="167807"/>
            <a:ext cx="2807635" cy="30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5B7C-F6D2-4353-B0FE-F87CCCF4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65A5F-B0C3-47E5-9F26-3606A57FA9E4}"/>
              </a:ext>
            </a:extLst>
          </p:cNvPr>
          <p:cNvSpPr txBox="1"/>
          <p:nvPr/>
        </p:nvSpPr>
        <p:spPr>
          <a:xfrm>
            <a:off x="7858664" y="225530"/>
            <a:ext cx="4109775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51"/>
                </a:solidFill>
                <a:cs typeface="Calibri"/>
              </a:rPr>
              <a:t>Year 10/11</a:t>
            </a:r>
            <a:endParaRPr lang="en-US" sz="5400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sz="5400" b="1" dirty="0">
                <a:solidFill>
                  <a:srgbClr val="FF0051"/>
                </a:solidFill>
              </a:rPr>
              <a:t>‘Self-directed theme’</a:t>
            </a:r>
            <a:endParaRPr lang="en-US" sz="2600" dirty="0">
              <a:solidFill>
                <a:srgbClr val="FF0051"/>
              </a:solidFill>
              <a:cs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609DC48-AA78-4DD7-A2AF-9793C7A98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46" y="104490"/>
            <a:ext cx="4582797" cy="3172395"/>
          </a:xfr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D772F2D-7C8D-4CC9-B51E-32E5B3EB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674" y="104490"/>
            <a:ext cx="2596681" cy="3895021"/>
          </a:xfrm>
          <a:prstGeom prst="rect">
            <a:avLst/>
          </a:prstGeom>
        </p:spPr>
      </p:pic>
      <p:pic>
        <p:nvPicPr>
          <p:cNvPr id="7" name="Picture 8" descr="Text&#10;&#10;Description automatically generated">
            <a:extLst>
              <a:ext uri="{FF2B5EF4-FFF2-40B4-BE49-F238E27FC236}">
                <a16:creationId xmlns:a16="http://schemas.microsoft.com/office/drawing/2014/main" id="{217F3E5A-B6DE-4454-8842-4C45D050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487" y="4371064"/>
            <a:ext cx="3073879" cy="2122591"/>
          </a:xfrm>
          <a:prstGeom prst="rect">
            <a:avLst/>
          </a:prstGeom>
        </p:spPr>
      </p:pic>
      <p:pic>
        <p:nvPicPr>
          <p:cNvPr id="9" name="Picture 9" descr="A picture containing plate, food, arranged, fresh&#10;&#10;Description automatically generated">
            <a:extLst>
              <a:ext uri="{FF2B5EF4-FFF2-40B4-BE49-F238E27FC236}">
                <a16:creationId xmlns:a16="http://schemas.microsoft.com/office/drawing/2014/main" id="{A91AC1D8-B58C-48EE-8A22-45A366292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052" y="3648970"/>
            <a:ext cx="1923691" cy="2750322"/>
          </a:xfrm>
          <a:prstGeom prst="rect">
            <a:avLst/>
          </a:prstGeom>
        </p:spPr>
      </p:pic>
      <p:pic>
        <p:nvPicPr>
          <p:cNvPr id="11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91FAC98-8FF6-558E-E959-290765D78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5488" y="3661850"/>
            <a:ext cx="2747674" cy="2086727"/>
          </a:xfrm>
          <a:prstGeom prst="rect">
            <a:avLst/>
          </a:prstGeom>
        </p:spPr>
      </p:pic>
      <p:pic>
        <p:nvPicPr>
          <p:cNvPr id="13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7CFE193-D08B-1C0E-5C56-4FE9297370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" t="-576" r="2875" b="2638"/>
          <a:stretch/>
        </p:blipFill>
        <p:spPr>
          <a:xfrm rot="16200000">
            <a:off x="9197796" y="2942388"/>
            <a:ext cx="2336273" cy="3191756"/>
          </a:xfrm>
          <a:prstGeom prst="rect">
            <a:avLst/>
          </a:prstGeom>
        </p:spPr>
      </p:pic>
      <p:pic>
        <p:nvPicPr>
          <p:cNvPr id="15" name="Picture 14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C45EA742-6708-C405-DB45-132CE253B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599" y="2758817"/>
            <a:ext cx="1849382" cy="32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10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10AB7B6BC7C45A2B8C70E9BADCA99" ma:contentTypeVersion="15" ma:contentTypeDescription="Create a new document." ma:contentTypeScope="" ma:versionID="8b710bf7fe7248ef4681e88ab1e74cb5">
  <xsd:schema xmlns:xsd="http://www.w3.org/2001/XMLSchema" xmlns:xs="http://www.w3.org/2001/XMLSchema" xmlns:p="http://schemas.microsoft.com/office/2006/metadata/properties" xmlns:ns3="11534c1b-ec35-447f-9875-6996bbace586" xmlns:ns4="23770d83-0845-438e-be82-5a6fbe893f07" targetNamespace="http://schemas.microsoft.com/office/2006/metadata/properties" ma:root="true" ma:fieldsID="3192e219d9c2f27a0081144319e01c9c" ns3:_="" ns4:_="">
    <xsd:import namespace="11534c1b-ec35-447f-9875-6996bbace586"/>
    <xsd:import namespace="23770d83-0845-438e-be82-5a6fbe893f0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534c1b-ec35-447f-9875-6996bbace5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70d83-0845-438e-be82-5a6fbe893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3770d83-0845-438e-be82-5a6fbe893f07" xsi:nil="true"/>
  </documentManagement>
</p:properties>
</file>

<file path=customXml/itemProps1.xml><?xml version="1.0" encoding="utf-8"?>
<ds:datastoreItem xmlns:ds="http://schemas.openxmlformats.org/officeDocument/2006/customXml" ds:itemID="{9A5466F4-6398-4208-8D4B-AFEA528DFB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534c1b-ec35-447f-9875-6996bbace586"/>
    <ds:schemaRef ds:uri="23770d83-0845-438e-be82-5a6fbe893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45DBE8-37B6-4F77-93BC-AA327CA77D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F3AEBE-DA22-4359-964C-07E94B958DC0}">
  <ds:schemaRefs>
    <ds:schemaRef ds:uri="http://purl.org/dc/terms/"/>
    <ds:schemaRef ds:uri="http://schemas.openxmlformats.org/package/2006/metadata/core-properties"/>
    <ds:schemaRef ds:uri="http://purl.org/dc/dcmitype/"/>
    <ds:schemaRef ds:uri="23770d83-0845-438e-be82-5a6fbe893f0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11534c1b-ec35-447f-9875-6996bbace58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730</Words>
  <Application>Microsoft Office PowerPoint</Application>
  <PresentationFormat>Widescreen</PresentationFormat>
  <Paragraphs>110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Visits</vt:lpstr>
      <vt:lpstr>Pathways for post-16 study</vt:lpstr>
      <vt:lpstr> How does art contribute to the economy?  The creative industries in the U.K are rapidly growing. They contribute £92 billion to the economy and  employ over 3 million people.   People with creative skills are highly valued in a rapidly changing world of work.   </vt:lpstr>
      <vt:lpstr>PowerPoint Presentation</vt:lpstr>
      <vt:lpstr>Success of past students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D. Chapman</dc:creator>
  <cp:lastModifiedBy>Joanne Lilley</cp:lastModifiedBy>
  <cp:revision>93</cp:revision>
  <dcterms:created xsi:type="dcterms:W3CDTF">2021-01-19T13:27:57Z</dcterms:created>
  <dcterms:modified xsi:type="dcterms:W3CDTF">2024-02-26T09:27:14Z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0x0101006AD10AB7B6BC7C45A2B8C70E9BADCA99</vt:lpwstr>
  </property>
</Properties>
</file>