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8978C-FBD6-67BC-E4AA-2DD4A4AAE368}" v="2" dt="2024-02-28T15:59:48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J. Lilley" userId="S::jo.lilley@lancasterhigh.lancs.sch.uk::81d378d7-3caa-4602-afcb-1868280a30d6" providerId="AD" clId="Web-{A908A93F-ADD6-7D79-E0DB-F792C36F055C}"/>
    <pc:docChg chg="modSld">
      <pc:chgData name="Miss J. Lilley" userId="S::jo.lilley@lancasterhigh.lancs.sch.uk::81d378d7-3caa-4602-afcb-1868280a30d6" providerId="AD" clId="Web-{A908A93F-ADD6-7D79-E0DB-F792C36F055C}" dt="2023-02-22T08:27:39.529" v="1" actId="20577"/>
      <pc:docMkLst>
        <pc:docMk/>
      </pc:docMkLst>
      <pc:sldChg chg="modSp">
        <pc:chgData name="Miss J. Lilley" userId="S::jo.lilley@lancasterhigh.lancs.sch.uk::81d378d7-3caa-4602-afcb-1868280a30d6" providerId="AD" clId="Web-{A908A93F-ADD6-7D79-E0DB-F792C36F055C}" dt="2023-02-22T08:27:39.529" v="1" actId="20577"/>
        <pc:sldMkLst>
          <pc:docMk/>
          <pc:sldMk cId="499470219" sldId="266"/>
        </pc:sldMkLst>
        <pc:spChg chg="mod">
          <ac:chgData name="Miss J. Lilley" userId="S::jo.lilley@lancasterhigh.lancs.sch.uk::81d378d7-3caa-4602-afcb-1868280a30d6" providerId="AD" clId="Web-{A908A93F-ADD6-7D79-E0DB-F792C36F055C}" dt="2023-02-22T08:27:39.529" v="1" actId="20577"/>
          <ac:spMkLst>
            <pc:docMk/>
            <pc:sldMk cId="499470219" sldId="266"/>
            <ac:spMk id="3" creationId="{E5701F27-B79F-4BEF-BB82-12EB03974ED9}"/>
          </ac:spMkLst>
        </pc:spChg>
      </pc:sldChg>
    </pc:docChg>
  </pc:docChgLst>
  <pc:docChgLst>
    <pc:chgData name="Mr R. Kay" userId="S::rkay@lancasterhigh.lancs.sch.uk::17249c25-4e78-4ae1-9d40-2d10a57a27bb" providerId="AD" clId="Web-{BE88978C-FBD6-67BC-E4AA-2DD4A4AAE368}"/>
    <pc:docChg chg="modSld">
      <pc:chgData name="Mr R. Kay" userId="S::rkay@lancasterhigh.lancs.sch.uk::17249c25-4e78-4ae1-9d40-2d10a57a27bb" providerId="AD" clId="Web-{BE88978C-FBD6-67BC-E4AA-2DD4A4AAE368}" dt="2024-02-28T15:59:48.045" v="1"/>
      <pc:docMkLst>
        <pc:docMk/>
      </pc:docMkLst>
      <pc:sldChg chg="modSp">
        <pc:chgData name="Mr R. Kay" userId="S::rkay@lancasterhigh.lancs.sch.uk::17249c25-4e78-4ae1-9d40-2d10a57a27bb" providerId="AD" clId="Web-{BE88978C-FBD6-67BC-E4AA-2DD4A4AAE368}" dt="2024-02-28T15:59:48.045" v="1"/>
        <pc:sldMkLst>
          <pc:docMk/>
          <pc:sldMk cId="1351750264" sldId="259"/>
        </pc:sldMkLst>
        <pc:picChg chg="mod modCrop">
          <ac:chgData name="Mr R. Kay" userId="S::rkay@lancasterhigh.lancs.sch.uk::17249c25-4e78-4ae1-9d40-2d10a57a27bb" providerId="AD" clId="Web-{BE88978C-FBD6-67BC-E4AA-2DD4A4AAE368}" dt="2024-02-28T15:59:48.045" v="1"/>
          <ac:picMkLst>
            <pc:docMk/>
            <pc:sldMk cId="1351750264" sldId="259"/>
            <ac:picMk id="5" creationId="{00000000-0000-0000-0000-000000000000}"/>
          </ac:picMkLst>
        </pc:picChg>
      </pc:sldChg>
    </pc:docChg>
  </pc:docChgLst>
  <pc:docChgLst>
    <pc:chgData name="Miss J. Lilley" userId="S::jlilley@lancasterhigh.lancs.sch.uk::81d378d7-3caa-4602-afcb-1868280a30d6" providerId="AD" clId="Web-{F3EF519B-F245-5F21-69B8-0583E58C50F6}"/>
    <pc:docChg chg="modSld">
      <pc:chgData name="Miss J. Lilley" userId="S::jlilley@lancasterhigh.lancs.sch.uk::81d378d7-3caa-4602-afcb-1868280a30d6" providerId="AD" clId="Web-{F3EF519B-F245-5F21-69B8-0583E58C50F6}" dt="2024-02-26T09:29:48.816" v="7" actId="14100"/>
      <pc:docMkLst>
        <pc:docMk/>
      </pc:docMkLst>
      <pc:sldChg chg="modSp">
        <pc:chgData name="Miss J. Lilley" userId="S::jlilley@lancasterhigh.lancs.sch.uk::81d378d7-3caa-4602-afcb-1868280a30d6" providerId="AD" clId="Web-{F3EF519B-F245-5F21-69B8-0583E58C50F6}" dt="2024-02-26T09:29:48.816" v="7" actId="14100"/>
        <pc:sldMkLst>
          <pc:docMk/>
          <pc:sldMk cId="499470219" sldId="266"/>
        </pc:sldMkLst>
        <pc:spChg chg="mod">
          <ac:chgData name="Miss J. Lilley" userId="S::jlilley@lancasterhigh.lancs.sch.uk::81d378d7-3caa-4602-afcb-1868280a30d6" providerId="AD" clId="Web-{F3EF519B-F245-5F21-69B8-0583E58C50F6}" dt="2024-02-26T09:29:48.816" v="7" actId="14100"/>
          <ac:spMkLst>
            <pc:docMk/>
            <pc:sldMk cId="499470219" sldId="266"/>
            <ac:spMk id="3" creationId="{E5701F27-B79F-4BEF-BB82-12EB03974E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BD3A6-7A87-4D89-8178-5B40374E392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68368-387A-45FD-BCD9-8CB913BA1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8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4C847-6CF4-4F4E-846E-425D0E230B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3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4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C553-1D86-FC47-82A8-17265F97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DD59C-95C1-9C40-B6E4-492D38E52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5656-C6A7-DC47-9FFA-EDEA3E51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747D-A7CA-734F-8452-3236C7F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2615-5AC8-3740-8CCC-2859C208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6982-033E-CA48-B67A-DE3B94CB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B6D5-DA1F-9347-A414-64B92BB4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82C20-C094-B040-BE8E-6C9F7362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00B2E-89F8-D942-93A2-3557BB42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F310C-5655-A64A-859F-7374F16C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8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0BD8-0078-8043-A66C-EB178ADE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E9B4-2095-EA4D-863C-F1567899A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B37E-B6F4-654B-95A5-F3B214FA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65593-FA69-7E4C-8A80-2EBC1118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FAF7F-8FB4-BF49-953D-19C4D7F4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7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5E5C-3926-584D-AF4F-5E116580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114BA-30A2-1842-BF4F-39D634ABD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544DE-508F-D741-9ED8-BBDCA4136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13AD0-0C28-CC4C-95A0-9BD1BEE7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DCBC-60D5-6245-9391-80278C67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CD35A-7EA1-2546-83B9-0D60A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9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DE9E-4F98-F344-9785-499EA9AE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9BB75-AFE0-D74B-B1D6-9FEB93B46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7ED5A-159D-5143-B6A0-46401C326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0E78-C33B-334A-958D-98CA4C22E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74327-E3CC-9749-A366-966FAB97B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530DB-CB26-2E42-9F01-CF5F0355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DECDD-B21C-1743-850F-14987756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909B7-8E32-EB4A-87BC-7BF65899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5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9681-F63F-0149-9307-D0789F7E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6657-B37E-6749-A892-EB1B3DF6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D15C3-C85E-8645-8F08-02095D45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55F42-2104-5745-82BE-462DD6AB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90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7049E-5863-DA4E-BD4E-D4F80C1F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03A43-613A-F24C-A5C4-19FA52B0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E2D0A-C770-B54A-998F-EF6EFF95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7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118B-2624-3945-A226-8531CA4D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5A6E-EB46-564D-8680-C9A40C94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B812-B94D-1142-A47F-A083299B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96776-8B13-7C4A-B343-08038B66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5BD18-4EFE-F244-BBD5-128EE3A7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7CE95-DD06-C54F-8C81-D4A0CBC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5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1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CC57-A436-4543-97AF-BD70B725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7ED8D-ADDB-9640-8859-41503A431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7104-7EB6-274E-967A-9B4BBE938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41FE0-D0F6-7C44-9DD5-9A2D0C6A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0C67A-02C7-3245-846A-700C8CDF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52A6-EA23-4840-935F-E4C668A3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90ED-5E7B-C74B-8EE6-CBBAA1DF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ABE28-DB96-E745-8E59-1977C970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A53F-6FDA-504C-B17C-A44CF988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A0DE-A332-CB4C-9ABE-2A2E2D7D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8B7E5-E429-3348-A62E-92B1D9B3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5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04A4A-D7A9-C549-BE24-78D59D1A7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C939A-2E3E-E34D-9E83-452C08802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D8980-6E45-C14E-9A08-E73F9B50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89F9-2EA7-4E44-B9CD-2EEB9473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EFB8-CA41-BC41-9394-F48A6E9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0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1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7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2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1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2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4EAE-74C6-4087-A368-B69F34D41AC0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9F64F-61F4-436C-BAE4-61E6A9D3AD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" y="6072280"/>
            <a:ext cx="1612906" cy="6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1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6E7DB-2508-0E4C-B21E-8E4670D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BEC92-B02C-C34C-A81B-15032F374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28CD-AE93-7A4E-BCAF-135F3041B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1A04-9AA5-EC40-B70A-41A0A0736AE5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7C76-F240-974D-8924-164F8450E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A43A3-FEE6-D541-B043-1A3944763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84C6-0BE7-FB4E-BFB4-9375DC1278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E9D23-E684-D240-8346-FDEBF7ABEB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4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189048"/>
            <a:ext cx="793761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C3E5A-B943-7A4C-AC1C-59033E1535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33804-0E92-4300-B88E-CAF0FC6A56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" y="6072280"/>
            <a:ext cx="1612906" cy="6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rgbClr val="FF0051"/>
                </a:solidFill>
              </a:rPr>
              <a:t>Sports Studies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at Central Lancaster High School</a:t>
            </a:r>
          </a:p>
        </p:txBody>
      </p:sp>
    </p:spTree>
    <p:extLst>
      <p:ext uri="{BB962C8B-B14F-4D97-AF65-F5344CB8AC3E}">
        <p14:creationId xmlns:p14="http://schemas.microsoft.com/office/powerpoint/2010/main" val="337881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447" y="644769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51"/>
                </a:solidFill>
              </a:rPr>
              <a:t>Why study Sports Studies(PE)?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21" y="1281396"/>
            <a:ext cx="6569241" cy="489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For any pupil who enjoys playing and learning about the world of sport, PE is a must!</a:t>
            </a:r>
          </a:p>
          <a:p>
            <a:endParaRPr lang="en-GB" sz="2400" dirty="0"/>
          </a:p>
          <a:p>
            <a:r>
              <a:rPr lang="en-GB" sz="2400" dirty="0"/>
              <a:t>We combine theory classes with practical elements to ensure that pupils are well prepared for their assessments.</a:t>
            </a:r>
          </a:p>
          <a:p>
            <a:endParaRPr lang="en-GB" sz="2400" dirty="0"/>
          </a:p>
          <a:p>
            <a:r>
              <a:rPr lang="en-GB" sz="2400" dirty="0"/>
              <a:t>Pupils will play in both team and individual sports and get the chance to develop their coaching skills. </a:t>
            </a:r>
            <a:endParaRPr lang="en-GB" sz="2400" dirty="0">
              <a:cs typeface="Calibri"/>
            </a:endParaRPr>
          </a:p>
          <a:p>
            <a:endParaRPr lang="en-GB" sz="2400" dirty="0"/>
          </a:p>
          <a:p>
            <a:r>
              <a:rPr lang="en-GB" sz="2400" dirty="0"/>
              <a:t>Pupils will play a variety of sports and learn about a vast array of different issues the world of sport is facing.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71" y="2134144"/>
            <a:ext cx="4143538" cy="25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328" y="342577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51"/>
                </a:solidFill>
              </a:rPr>
              <a:t>Exam Board and Assessment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334" y="1050463"/>
            <a:ext cx="7545097" cy="489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The exam board is OCR and the qualification is called a Cambridge National (Sports Studies).The overall grade will be at Pass, Merit, Distinction or Distinction * at either level 1 or 2.</a:t>
            </a:r>
          </a:p>
          <a:p>
            <a:endParaRPr lang="en-GB" sz="2400" dirty="0"/>
          </a:p>
          <a:p>
            <a:r>
              <a:rPr lang="en-GB" sz="2400" dirty="0"/>
              <a:t>There are 3 units:</a:t>
            </a:r>
          </a:p>
          <a:p>
            <a:endParaRPr lang="en-GB" sz="2400" dirty="0"/>
          </a:p>
          <a:p>
            <a:r>
              <a:rPr lang="en-GB" sz="2400" dirty="0"/>
              <a:t>Unit 1: Assessed as an exam at the end of year 11.</a:t>
            </a:r>
          </a:p>
          <a:p>
            <a:r>
              <a:rPr lang="en-GB" sz="2400" dirty="0"/>
              <a:t>Unit 2: A coursework based unit, chosen by the exam board, assessed by the school and moderated by the exam board.</a:t>
            </a:r>
          </a:p>
          <a:p>
            <a:r>
              <a:rPr lang="en-GB" sz="2400" dirty="0"/>
              <a:t>Unit 3: A coursework based unit, chosen by the school, assessed by the school and moderated by the  exam board.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62" y="2696115"/>
            <a:ext cx="4372770" cy="27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785" y="750277"/>
            <a:ext cx="997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51"/>
                </a:solidFill>
              </a:rPr>
              <a:t>Overview of course content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935" t="25299" r="14108" b="55290"/>
          <a:stretch/>
        </p:blipFill>
        <p:spPr>
          <a:xfrm>
            <a:off x="855785" y="2106486"/>
            <a:ext cx="10159252" cy="21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5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785" y="750277"/>
            <a:ext cx="99763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rgbClr val="FF0051"/>
                </a:solidFill>
              </a:rPr>
              <a:t>Contemporary Issues- Examined Unit- 40% of the course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711" y="1414305"/>
            <a:ext cx="11242430" cy="489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By completing this unit pupils will understand a range of topical and contemporary issues in sport, including learning about participation levels and barriers to completing sporting activities. </a:t>
            </a:r>
          </a:p>
          <a:p>
            <a:r>
              <a:rPr lang="en-US" sz="2400" dirty="0"/>
              <a:t>They will also learn how participation is impacted by the promotion of values and ethical </a:t>
            </a:r>
            <a:r>
              <a:rPr lang="en-US" sz="2400" dirty="0" err="1"/>
              <a:t>behaviour</a:t>
            </a:r>
            <a:r>
              <a:rPr lang="en-US" sz="2400" dirty="0"/>
              <a:t>, about the role of high-profile sporting events, the role of national governing bodies and how technology is used in within sport.</a:t>
            </a:r>
          </a:p>
          <a:p>
            <a:endParaRPr lang="en-US" sz="2400" dirty="0"/>
          </a:p>
          <a:p>
            <a:r>
              <a:rPr lang="en-US" sz="2400" dirty="0"/>
              <a:t>Topics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Issues which affect participation in sport.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role of sport in promoting values.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implications of hosting a major sporting event for a city or country.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role National Governing Bodies (NGBs) play in the development of their sport.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use of technology in sport.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24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585" y="312040"/>
            <a:ext cx="99763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rgbClr val="FF0051"/>
                </a:solidFill>
              </a:rPr>
              <a:t>Performance and Leadership in Sports (</a:t>
            </a:r>
            <a:r>
              <a:rPr lang="en-US" sz="3200" dirty="0">
                <a:solidFill>
                  <a:srgbClr val="FF0051"/>
                </a:solidFill>
              </a:rPr>
              <a:t>assignment) 40%</a:t>
            </a:r>
            <a:endParaRPr lang="en-GB" sz="3200" dirty="0">
              <a:solidFill>
                <a:srgbClr val="FF005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585" y="1089105"/>
            <a:ext cx="11242430" cy="5324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In this unit pupils will have an opportunity to develop their skills both as a performer in two different sporting activities, and as a leader, developing a range of transferable skills.</a:t>
            </a:r>
          </a:p>
          <a:p>
            <a:endParaRPr lang="en-US" sz="2000" dirty="0"/>
          </a:p>
          <a:p>
            <a:r>
              <a:rPr lang="en-US" sz="2000" dirty="0"/>
              <a:t>Pupils will work both independently and as part of a team, including communicating with team mates as well as being in front of an audience when they perform. </a:t>
            </a:r>
          </a:p>
          <a:p>
            <a:endParaRPr lang="en-US" sz="2000" dirty="0"/>
          </a:p>
          <a:p>
            <a:r>
              <a:rPr lang="en-US" sz="2000" dirty="0"/>
              <a:t>They will perform under pressure, both as a participant and as a leader, and will use their initiative to solve problems and make decisions. </a:t>
            </a:r>
          </a:p>
          <a:p>
            <a:endParaRPr lang="en-US" sz="2000" dirty="0"/>
          </a:p>
          <a:p>
            <a:r>
              <a:rPr lang="en-US" sz="2000" dirty="0"/>
              <a:t>Finally, they will deal with rapidly changing conditions and situations. </a:t>
            </a:r>
          </a:p>
          <a:p>
            <a:endParaRPr lang="en-US" sz="2000" dirty="0"/>
          </a:p>
          <a:p>
            <a:r>
              <a:rPr lang="en-US" sz="2000" dirty="0"/>
              <a:t>Topics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Key components of performance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Applying practice methods to support improvement in a sporting activity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Organising</a:t>
            </a:r>
            <a:r>
              <a:rPr lang="en-US" sz="2000" dirty="0"/>
              <a:t> and planning a sports activity session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Leading a sports activity session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Reviewing their own performance in planning and leading a sports activity session</a:t>
            </a:r>
            <a:r>
              <a:rPr lang="en-US" sz="1600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44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785" y="750277"/>
            <a:ext cx="99763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FF0051"/>
                </a:solidFill>
              </a:rPr>
              <a:t>Media in Sports (set assignment) 20%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585" y="1793631"/>
            <a:ext cx="1124243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 this unit pupils will understand the different sides of a range of media sources and apply real life examples to show the nature of the relationship between media and sport.</a:t>
            </a:r>
          </a:p>
          <a:p>
            <a:endParaRPr lang="en-US" sz="2400" dirty="0"/>
          </a:p>
          <a:p>
            <a:r>
              <a:rPr lang="en-US" sz="2400" dirty="0"/>
              <a:t>They will also learn how rapid development in technology is enabling sport to be viewed, replayed and discussed whenever and wherever the spectator wants. </a:t>
            </a:r>
          </a:p>
          <a:p>
            <a:r>
              <a:rPr lang="en-US" sz="2400" dirty="0"/>
              <a:t>Pupils will then develop their ability to evaluate and interpret the different ways in which sport is represented by the media. </a:t>
            </a:r>
          </a:p>
          <a:p>
            <a:endParaRPr lang="en-US" sz="2400" dirty="0"/>
          </a:p>
          <a:p>
            <a:r>
              <a:rPr lang="en-US" sz="2400" dirty="0"/>
              <a:t>Topics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different sources of media that cover sport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Positive effects of the media in sport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Negative effects of the media in sport.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27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6" y="0"/>
            <a:ext cx="793761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2" y="6175043"/>
            <a:ext cx="4139690" cy="682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785" y="750277"/>
            <a:ext cx="997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Where can this qualification take you?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862" t="59696" r="14862" b="6590"/>
          <a:stretch/>
        </p:blipFill>
        <p:spPr>
          <a:xfrm>
            <a:off x="2070895" y="1390728"/>
            <a:ext cx="6541477" cy="2466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0451" t="30850" r="14681" b="48957"/>
          <a:stretch/>
        </p:blipFill>
        <p:spPr>
          <a:xfrm>
            <a:off x="2239108" y="3935934"/>
            <a:ext cx="6459415" cy="25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0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1F27-B79F-4BEF-BB82-12EB03974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18" y="2047298"/>
            <a:ext cx="10515600" cy="2407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For more information about the course,</a:t>
            </a:r>
          </a:p>
          <a:p>
            <a:pPr marL="0" indent="0" algn="ctr">
              <a:buNone/>
            </a:pPr>
            <a:r>
              <a:rPr lang="en-GB" sz="4000" dirty="0"/>
              <a:t> please speak to your child's PE teacher at progress evening on Thursday 14th March 2024.</a:t>
            </a:r>
            <a:endParaRPr lang="en-GB" sz="4000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9947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HS Template Powerpoint Slide.pptx" id="{893262B5-4384-49E8-A9CE-FEAFD6C65FEE}" vid="{91BC77B0-CDA1-42F9-A2E6-F4CAB263EFC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10AB7B6BC7C45A2B8C70E9BADCA99" ma:contentTypeVersion="15" ma:contentTypeDescription="Create a new document." ma:contentTypeScope="" ma:versionID="8b710bf7fe7248ef4681e88ab1e74cb5">
  <xsd:schema xmlns:xsd="http://www.w3.org/2001/XMLSchema" xmlns:xs="http://www.w3.org/2001/XMLSchema" xmlns:p="http://schemas.microsoft.com/office/2006/metadata/properties" xmlns:ns3="11534c1b-ec35-447f-9875-6996bbace586" xmlns:ns4="23770d83-0845-438e-be82-5a6fbe893f07" targetNamespace="http://schemas.microsoft.com/office/2006/metadata/properties" ma:root="true" ma:fieldsID="3192e219d9c2f27a0081144319e01c9c" ns3:_="" ns4:_="">
    <xsd:import namespace="11534c1b-ec35-447f-9875-6996bbace586"/>
    <xsd:import namespace="23770d83-0845-438e-be82-5a6fbe893f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34c1b-ec35-447f-9875-6996bbace5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70d83-0845-438e-be82-5a6fbe893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770d83-0845-438e-be82-5a6fbe893f07" xsi:nil="true"/>
  </documentManagement>
</p:properties>
</file>

<file path=customXml/itemProps1.xml><?xml version="1.0" encoding="utf-8"?>
<ds:datastoreItem xmlns:ds="http://schemas.openxmlformats.org/officeDocument/2006/customXml" ds:itemID="{8982E197-6078-4B56-953D-B952D0085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B48F5-01ED-4CAD-84D2-1C1AF7C44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34c1b-ec35-447f-9875-6996bbace586"/>
    <ds:schemaRef ds:uri="23770d83-0845-438e-be82-5a6fbe893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EF1BB0-9557-4E94-92E3-D221A787751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3770d83-0845-438e-be82-5a6fbe893f07"/>
    <ds:schemaRef ds:uri="11534c1b-ec35-447f-9875-6996bbace5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CLHS Template Powerpoint Slide</Template>
  <TotalTime>137</TotalTime>
  <Words>643</Words>
  <Application>Microsoft Office PowerPoint</Application>
  <PresentationFormat>Widescreen</PresentationFormat>
  <Paragraphs>62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Sports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</dc:creator>
  <cp:lastModifiedBy>Joanne Lilley</cp:lastModifiedBy>
  <cp:revision>28</cp:revision>
  <dcterms:created xsi:type="dcterms:W3CDTF">2022-03-07T19:32:19Z</dcterms:created>
  <dcterms:modified xsi:type="dcterms:W3CDTF">2024-02-28T16:00:41Z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0x0101006AD10AB7B6BC7C45A2B8C70E9BADCA99</vt:lpwstr>
  </property>
</Properties>
</file>