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275" r:id="rId5"/>
    <p:sldId id="285" r:id="rId6"/>
    <p:sldId id="286" r:id="rId7"/>
    <p:sldId id="287" r:id="rId8"/>
    <p:sldId id="290" r:id="rId9"/>
    <p:sldId id="291" r:id="rId10"/>
    <p:sldId id="292" r:id="rId11"/>
    <p:sldId id="288" r:id="rId12"/>
    <p:sldId id="289" r:id="rId13"/>
    <p:sldId id="28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3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57644D-718C-8F92-2C31-0F16F84B5DA1}" v="2" dt="2024-02-26T09:32:46.1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83047" autoAdjust="0"/>
  </p:normalViewPr>
  <p:slideViewPr>
    <p:cSldViewPr snapToGrid="0">
      <p:cViewPr varScale="1">
        <p:scale>
          <a:sx n="95" d="100"/>
          <a:sy n="95" d="100"/>
        </p:scale>
        <p:origin x="906" y="66"/>
      </p:cViewPr>
      <p:guideLst/>
    </p:cSldViewPr>
  </p:slideViewPr>
  <p:notesTextViewPr>
    <p:cViewPr>
      <p:scale>
        <a:sx n="1" d="1"/>
        <a:sy n="1" d="1"/>
      </p:scale>
      <p:origin x="0" y="0"/>
    </p:cViewPr>
  </p:notesText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theme" Target="theme/theme1.xml" Id="rId18" /><Relationship Type="http://schemas.openxmlformats.org/officeDocument/2006/relationships/customXml" Target="../customXml/item3.xml" Id="rId3" /><Relationship Type="http://schemas.microsoft.com/office/2015/10/relationships/revisionInfo" Target="revisionInfo.xml" Id="rId21"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viewProps" Target="viewProps.xml" Id="rId17" /><Relationship Type="http://schemas.openxmlformats.org/officeDocument/2006/relationships/customXml" Target="../customXml/item2.xml" Id="rId2" /><Relationship Type="http://schemas.openxmlformats.org/officeDocument/2006/relationships/presProps" Target="presProps.xml" Id="rId16"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1.xml" Id="rId5" /><Relationship Type="http://schemas.openxmlformats.org/officeDocument/2006/relationships/notesMaster" Target="notesMasters/notesMaster1.xml" Id="rId15" /><Relationship Type="http://schemas.openxmlformats.org/officeDocument/2006/relationships/slide" Target="slides/slide6.xml" Id="rId10" /><Relationship Type="http://schemas.openxmlformats.org/officeDocument/2006/relationships/tableStyles" Target="tableStyles.xml" Id="rId19"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B3A4A-38AF-49DA-9EE9-862A77103F44}" type="datetimeFigureOut">
              <a:rPr lang="en-GB" smtClean="0"/>
              <a:t>26/02/2024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3EF4C5-0C17-4C55-85A4-01E0325D927C}" type="slidenum">
              <a:rPr lang="en-GB" smtClean="0"/>
              <a:t>‹#›</a:t>
            </a:fld>
            <a:endParaRPr lang="en-GB"/>
          </a:p>
        </p:txBody>
      </p:sp>
    </p:spTree>
    <p:extLst>
      <p:ext uri="{BB962C8B-B14F-4D97-AF65-F5344CB8AC3E}">
        <p14:creationId xmlns:p14="http://schemas.microsoft.com/office/powerpoint/2010/main" val="2424948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Religious Studies</a:t>
            </a:r>
            <a:r>
              <a:rPr lang="en-GB" baseline="0" dirty="0"/>
              <a:t> is multi-disciplinary which means it links to other subjects however it gives a unique opportunity to develop knowledge and understanding of religion, philosophy and ethics </a:t>
            </a:r>
          </a:p>
          <a:p>
            <a:pPr marL="171450" indent="-171450">
              <a:buFontTx/>
              <a:buChar char="-"/>
            </a:pPr>
            <a:r>
              <a:rPr lang="en-GB" baseline="0" dirty="0"/>
              <a:t>Looked at favourably as a foundation subject leading to the study of others such as law, philosophy, sociology and psychology.</a:t>
            </a:r>
          </a:p>
          <a:p>
            <a:pPr marL="171450" indent="-171450">
              <a:buFontTx/>
              <a:buChar char="-"/>
            </a:pPr>
            <a:r>
              <a:rPr lang="en-GB" baseline="0" dirty="0"/>
              <a:t>Academically rigorous and requires a high level of written skills </a:t>
            </a:r>
          </a:p>
          <a:p>
            <a:pPr marL="0" indent="0">
              <a:buFontTx/>
              <a:buNone/>
            </a:pPr>
            <a:endParaRPr lang="en-GB" dirty="0"/>
          </a:p>
        </p:txBody>
      </p:sp>
      <p:sp>
        <p:nvSpPr>
          <p:cNvPr id="4" name="Slide Number Placeholder 3"/>
          <p:cNvSpPr>
            <a:spLocks noGrp="1"/>
          </p:cNvSpPr>
          <p:nvPr>
            <p:ph type="sldNum" sz="quarter" idx="10"/>
          </p:nvPr>
        </p:nvSpPr>
        <p:spPr/>
        <p:txBody>
          <a:bodyPr/>
          <a:lstStyle/>
          <a:p>
            <a:fld id="{FA3EF4C5-0C17-4C55-85A4-01E0325D927C}" type="slidenum">
              <a:rPr lang="en-GB" smtClean="0"/>
              <a:t>2</a:t>
            </a:fld>
            <a:endParaRPr lang="en-GB"/>
          </a:p>
        </p:txBody>
      </p:sp>
    </p:spTree>
    <p:extLst>
      <p:ext uri="{BB962C8B-B14F-4D97-AF65-F5344CB8AC3E}">
        <p14:creationId xmlns:p14="http://schemas.microsoft.com/office/powerpoint/2010/main" val="3373844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ea typeface="Calibri" panose="020F0502020204030204" pitchFamily="34" charset="0"/>
                <a:cs typeface="Times New Roman" panose="02020603050405020304" pitchFamily="18" charset="0"/>
              </a:rPr>
              <a:t>Students use sources of wisdom and authority from each religion and will need to refer to scripture and/or sacred texts where appropriate. Students then study the influence of the beliefs, teachings and practices studied on individuals, communities and societies.</a:t>
            </a:r>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FA3EF4C5-0C17-4C55-85A4-01E0325D927C}" type="slidenum">
              <a:rPr lang="en-GB" smtClean="0"/>
              <a:t>6</a:t>
            </a:fld>
            <a:endParaRPr lang="en-GB"/>
          </a:p>
        </p:txBody>
      </p:sp>
    </p:spTree>
    <p:extLst>
      <p:ext uri="{BB962C8B-B14F-4D97-AF65-F5344CB8AC3E}">
        <p14:creationId xmlns:p14="http://schemas.microsoft.com/office/powerpoint/2010/main" val="504708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This component is intended to encourage students to reflect upon ethical issues including the right to life, contemporary family issues, gender equality, animal life, environmental issues, religious attitudes to the elderly and death, euthanasia, medical ethics, religious attitudes to crime and punishment, capital punishment and attitudes to poverty.</a:t>
            </a:r>
          </a:p>
          <a:p>
            <a:r>
              <a:rPr lang="en-GB" sz="1200" b="0" i="0" kern="1200" dirty="0">
                <a:solidFill>
                  <a:schemeClr val="tx1"/>
                </a:solidFill>
                <a:effectLst/>
                <a:latin typeface="+mn-lt"/>
                <a:ea typeface="+mn-ea"/>
                <a:cs typeface="+mn-cs"/>
              </a:rPr>
              <a:t>In the examination students will be expected to illustrate their answers by reference to examples in relation to the issues raised, and to make appropriate references to two religions studied.</a:t>
            </a:r>
          </a:p>
          <a:p>
            <a:endParaRPr lang="en-GB" dirty="0"/>
          </a:p>
        </p:txBody>
      </p:sp>
      <p:sp>
        <p:nvSpPr>
          <p:cNvPr id="4" name="Slide Number Placeholder 3"/>
          <p:cNvSpPr>
            <a:spLocks noGrp="1"/>
          </p:cNvSpPr>
          <p:nvPr>
            <p:ph type="sldNum" sz="quarter" idx="10"/>
          </p:nvPr>
        </p:nvSpPr>
        <p:spPr/>
        <p:txBody>
          <a:bodyPr/>
          <a:lstStyle/>
          <a:p>
            <a:fld id="{FA3EF4C5-0C17-4C55-85A4-01E0325D927C}" type="slidenum">
              <a:rPr lang="en-GB" smtClean="0"/>
              <a:t>7</a:t>
            </a:fld>
            <a:endParaRPr lang="en-GB"/>
          </a:p>
        </p:txBody>
      </p:sp>
    </p:spTree>
    <p:extLst>
      <p:ext uri="{BB962C8B-B14F-4D97-AF65-F5344CB8AC3E}">
        <p14:creationId xmlns:p14="http://schemas.microsoft.com/office/powerpoint/2010/main" val="1306500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GCSE in Religious Studies is a stepping stone to a wide range of future opportunities. </a:t>
            </a:r>
          </a:p>
        </p:txBody>
      </p:sp>
      <p:sp>
        <p:nvSpPr>
          <p:cNvPr id="4" name="Slide Number Placeholder 3"/>
          <p:cNvSpPr>
            <a:spLocks noGrp="1"/>
          </p:cNvSpPr>
          <p:nvPr>
            <p:ph type="sldNum" sz="quarter" idx="10"/>
          </p:nvPr>
        </p:nvSpPr>
        <p:spPr/>
        <p:txBody>
          <a:bodyPr/>
          <a:lstStyle/>
          <a:p>
            <a:fld id="{FA3EF4C5-0C17-4C55-85A4-01E0325D927C}" type="slidenum">
              <a:rPr lang="en-GB" smtClean="0"/>
              <a:t>8</a:t>
            </a:fld>
            <a:endParaRPr lang="en-GB"/>
          </a:p>
        </p:txBody>
      </p:sp>
    </p:spTree>
    <p:extLst>
      <p:ext uri="{BB962C8B-B14F-4D97-AF65-F5344CB8AC3E}">
        <p14:creationId xmlns:p14="http://schemas.microsoft.com/office/powerpoint/2010/main" val="1026653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Any questions please ask parents to email me</a:t>
            </a:r>
            <a:r>
              <a:rPr lang="en-GB" baseline="0" dirty="0"/>
              <a:t> – my address is on the sheet.</a:t>
            </a:r>
            <a:endParaRPr lang="en-GB" dirty="0"/>
          </a:p>
          <a:p>
            <a:endParaRPr lang="en-GB" dirty="0"/>
          </a:p>
        </p:txBody>
      </p:sp>
      <p:sp>
        <p:nvSpPr>
          <p:cNvPr id="4" name="Slide Number Placeholder 3"/>
          <p:cNvSpPr>
            <a:spLocks noGrp="1"/>
          </p:cNvSpPr>
          <p:nvPr>
            <p:ph type="sldNum" sz="quarter" idx="10"/>
          </p:nvPr>
        </p:nvSpPr>
        <p:spPr/>
        <p:txBody>
          <a:bodyPr/>
          <a:lstStyle/>
          <a:p>
            <a:fld id="{FA3EF4C5-0C17-4C55-85A4-01E0325D927C}" type="slidenum">
              <a:rPr lang="en-GB" smtClean="0"/>
              <a:t>10</a:t>
            </a:fld>
            <a:endParaRPr lang="en-GB"/>
          </a:p>
        </p:txBody>
      </p:sp>
    </p:spTree>
    <p:extLst>
      <p:ext uri="{BB962C8B-B14F-4D97-AF65-F5344CB8AC3E}">
        <p14:creationId xmlns:p14="http://schemas.microsoft.com/office/powerpoint/2010/main" val="277802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9C553-1D86-FC47-82A8-17265F97AB81}"/>
              </a:ext>
            </a:extLst>
          </p:cNvPr>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GB" dirty="0"/>
              <a:t>Click to edit Master title style</a:t>
            </a:r>
          </a:p>
        </p:txBody>
      </p:sp>
      <p:sp>
        <p:nvSpPr>
          <p:cNvPr id="3" name="Subtitle 2">
            <a:extLst>
              <a:ext uri="{FF2B5EF4-FFF2-40B4-BE49-F238E27FC236}">
                <a16:creationId xmlns:a16="http://schemas.microsoft.com/office/drawing/2014/main" id="{99ADD59C-95C1-9C40-B6E4-492D38E52C4D}"/>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
        <p:nvSpPr>
          <p:cNvPr id="4" name="Date Placeholder 3">
            <a:extLst>
              <a:ext uri="{FF2B5EF4-FFF2-40B4-BE49-F238E27FC236}">
                <a16:creationId xmlns:a16="http://schemas.microsoft.com/office/drawing/2014/main" id="{866E5656-C6A7-DC47-9FFA-EDEA3E51FBEC}"/>
              </a:ext>
            </a:extLst>
          </p:cNvPr>
          <p:cNvSpPr>
            <a:spLocks noGrp="1"/>
          </p:cNvSpPr>
          <p:nvPr>
            <p:ph type="dt" sz="half" idx="10"/>
          </p:nvPr>
        </p:nvSpPr>
        <p:spPr/>
        <p:txBody>
          <a:bodyPr/>
          <a:lstStyle/>
          <a:p>
            <a:fld id="{91FD1A04-9AA5-EC40-B70A-41A0A0736AE5}" type="datetimeFigureOut">
              <a:rPr lang="en-GB" smtClean="0"/>
              <a:t>26/02/2024</a:t>
            </a:fld>
            <a:endParaRPr lang="en-GB"/>
          </a:p>
        </p:txBody>
      </p:sp>
      <p:sp>
        <p:nvSpPr>
          <p:cNvPr id="5" name="Footer Placeholder 4">
            <a:extLst>
              <a:ext uri="{FF2B5EF4-FFF2-40B4-BE49-F238E27FC236}">
                <a16:creationId xmlns:a16="http://schemas.microsoft.com/office/drawing/2014/main" id="{2A11747D-A7CA-734F-8452-3236C7FB27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922615-5AC8-3740-8CCC-2859C2083638}"/>
              </a:ext>
            </a:extLst>
          </p:cNvPr>
          <p:cNvSpPr>
            <a:spLocks noGrp="1"/>
          </p:cNvSpPr>
          <p:nvPr>
            <p:ph type="sldNum" sz="quarter" idx="12"/>
          </p:nvPr>
        </p:nvSpPr>
        <p:spPr/>
        <p:txBody>
          <a:bodyPr/>
          <a:lstStyle/>
          <a:p>
            <a:fld id="{970284C6-0BE7-FB4E-BFB4-9375DC12781C}" type="slidenum">
              <a:rPr lang="en-GB" smtClean="0"/>
              <a:t>‹#›</a:t>
            </a:fld>
            <a:endParaRPr lang="en-GB"/>
          </a:p>
        </p:txBody>
      </p:sp>
    </p:spTree>
    <p:extLst>
      <p:ext uri="{BB962C8B-B14F-4D97-AF65-F5344CB8AC3E}">
        <p14:creationId xmlns:p14="http://schemas.microsoft.com/office/powerpoint/2010/main" val="1758610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D90ED-5E7B-C74B-8EE6-CBBAA1DF5D0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7AABE28-DB96-E745-8E59-1977C970EAF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603A53F-6FDA-504C-B17C-A44CF9885C99}"/>
              </a:ext>
            </a:extLst>
          </p:cNvPr>
          <p:cNvSpPr>
            <a:spLocks noGrp="1"/>
          </p:cNvSpPr>
          <p:nvPr>
            <p:ph type="dt" sz="half" idx="10"/>
          </p:nvPr>
        </p:nvSpPr>
        <p:spPr/>
        <p:txBody>
          <a:bodyPr/>
          <a:lstStyle/>
          <a:p>
            <a:fld id="{91FD1A04-9AA5-EC40-B70A-41A0A0736AE5}" type="datetimeFigureOut">
              <a:rPr lang="en-GB" smtClean="0"/>
              <a:t>26/02/2024</a:t>
            </a:fld>
            <a:endParaRPr lang="en-GB"/>
          </a:p>
        </p:txBody>
      </p:sp>
      <p:sp>
        <p:nvSpPr>
          <p:cNvPr id="5" name="Footer Placeholder 4">
            <a:extLst>
              <a:ext uri="{FF2B5EF4-FFF2-40B4-BE49-F238E27FC236}">
                <a16:creationId xmlns:a16="http://schemas.microsoft.com/office/drawing/2014/main" id="{1413A0DE-A332-CB4C-9ABE-2A2E2D7D20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18B7E5-E429-3348-A62E-92B1D9B34324}"/>
              </a:ext>
            </a:extLst>
          </p:cNvPr>
          <p:cNvSpPr>
            <a:spLocks noGrp="1"/>
          </p:cNvSpPr>
          <p:nvPr>
            <p:ph type="sldNum" sz="quarter" idx="12"/>
          </p:nvPr>
        </p:nvSpPr>
        <p:spPr/>
        <p:txBody>
          <a:bodyPr/>
          <a:lstStyle/>
          <a:p>
            <a:fld id="{970284C6-0BE7-FB4E-BFB4-9375DC12781C}" type="slidenum">
              <a:rPr lang="en-GB" smtClean="0"/>
              <a:t>‹#›</a:t>
            </a:fld>
            <a:endParaRPr lang="en-GB"/>
          </a:p>
        </p:txBody>
      </p:sp>
    </p:spTree>
    <p:extLst>
      <p:ext uri="{BB962C8B-B14F-4D97-AF65-F5344CB8AC3E}">
        <p14:creationId xmlns:p14="http://schemas.microsoft.com/office/powerpoint/2010/main" val="2761260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004A4A-D7A9-C549-BE24-78D59D1A7D71}"/>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21DC939A-2E3E-E34D-9E83-452C08802E8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1BD8980-6E45-C14E-9A08-E73F9B509193}"/>
              </a:ext>
            </a:extLst>
          </p:cNvPr>
          <p:cNvSpPr>
            <a:spLocks noGrp="1"/>
          </p:cNvSpPr>
          <p:nvPr>
            <p:ph type="dt" sz="half" idx="10"/>
          </p:nvPr>
        </p:nvSpPr>
        <p:spPr/>
        <p:txBody>
          <a:bodyPr/>
          <a:lstStyle/>
          <a:p>
            <a:fld id="{91FD1A04-9AA5-EC40-B70A-41A0A0736AE5}" type="datetimeFigureOut">
              <a:rPr lang="en-GB" smtClean="0"/>
              <a:t>26/02/2024</a:t>
            </a:fld>
            <a:endParaRPr lang="en-GB"/>
          </a:p>
        </p:txBody>
      </p:sp>
      <p:sp>
        <p:nvSpPr>
          <p:cNvPr id="5" name="Footer Placeholder 4">
            <a:extLst>
              <a:ext uri="{FF2B5EF4-FFF2-40B4-BE49-F238E27FC236}">
                <a16:creationId xmlns:a16="http://schemas.microsoft.com/office/drawing/2014/main" id="{FF6A89F9-2EA7-4E44-B9CD-2EEB9473DE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63EFB8-CA41-BC41-9394-F48A6E9BD76F}"/>
              </a:ext>
            </a:extLst>
          </p:cNvPr>
          <p:cNvSpPr>
            <a:spLocks noGrp="1"/>
          </p:cNvSpPr>
          <p:nvPr>
            <p:ph type="sldNum" sz="quarter" idx="12"/>
          </p:nvPr>
        </p:nvSpPr>
        <p:spPr/>
        <p:txBody>
          <a:bodyPr/>
          <a:lstStyle/>
          <a:p>
            <a:fld id="{970284C6-0BE7-FB4E-BFB4-9375DC12781C}" type="slidenum">
              <a:rPr lang="en-GB" smtClean="0"/>
              <a:t>‹#›</a:t>
            </a:fld>
            <a:endParaRPr lang="en-GB"/>
          </a:p>
        </p:txBody>
      </p:sp>
    </p:spTree>
    <p:extLst>
      <p:ext uri="{BB962C8B-B14F-4D97-AF65-F5344CB8AC3E}">
        <p14:creationId xmlns:p14="http://schemas.microsoft.com/office/powerpoint/2010/main" val="405637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26982-033E-CA48-B67A-DE3B94CB6D9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70FB6D5-DA1F-9347-A414-64B92BB47CA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2E82C20-C094-B040-BE8E-6C9F73629581}"/>
              </a:ext>
            </a:extLst>
          </p:cNvPr>
          <p:cNvSpPr>
            <a:spLocks noGrp="1"/>
          </p:cNvSpPr>
          <p:nvPr>
            <p:ph type="dt" sz="half" idx="10"/>
          </p:nvPr>
        </p:nvSpPr>
        <p:spPr/>
        <p:txBody>
          <a:bodyPr/>
          <a:lstStyle/>
          <a:p>
            <a:fld id="{91FD1A04-9AA5-EC40-B70A-41A0A0736AE5}" type="datetimeFigureOut">
              <a:rPr lang="en-GB" smtClean="0"/>
              <a:t>26/02/2024</a:t>
            </a:fld>
            <a:endParaRPr lang="en-GB"/>
          </a:p>
        </p:txBody>
      </p:sp>
      <p:sp>
        <p:nvSpPr>
          <p:cNvPr id="5" name="Footer Placeholder 4">
            <a:extLst>
              <a:ext uri="{FF2B5EF4-FFF2-40B4-BE49-F238E27FC236}">
                <a16:creationId xmlns:a16="http://schemas.microsoft.com/office/drawing/2014/main" id="{27000B2E-89F8-D942-93A2-3557BB4243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0F310C-5655-A64A-859F-7374F16CA824}"/>
              </a:ext>
            </a:extLst>
          </p:cNvPr>
          <p:cNvSpPr>
            <a:spLocks noGrp="1"/>
          </p:cNvSpPr>
          <p:nvPr>
            <p:ph type="sldNum" sz="quarter" idx="12"/>
          </p:nvPr>
        </p:nvSpPr>
        <p:spPr/>
        <p:txBody>
          <a:bodyPr/>
          <a:lstStyle/>
          <a:p>
            <a:fld id="{970284C6-0BE7-FB4E-BFB4-9375DC12781C}" type="slidenum">
              <a:rPr lang="en-GB" smtClean="0"/>
              <a:t>‹#›</a:t>
            </a:fld>
            <a:endParaRPr lang="en-GB"/>
          </a:p>
        </p:txBody>
      </p:sp>
    </p:spTree>
    <p:extLst>
      <p:ext uri="{BB962C8B-B14F-4D97-AF65-F5344CB8AC3E}">
        <p14:creationId xmlns:p14="http://schemas.microsoft.com/office/powerpoint/2010/main" val="4221593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80BD8-0078-8043-A66C-EB178ADE0D1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F4EE9B4-2095-EA4D-863C-F1567899A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96FB37E-B6F4-654B-95A5-F3B214FA4A1D}"/>
              </a:ext>
            </a:extLst>
          </p:cNvPr>
          <p:cNvSpPr>
            <a:spLocks noGrp="1"/>
          </p:cNvSpPr>
          <p:nvPr>
            <p:ph type="dt" sz="half" idx="10"/>
          </p:nvPr>
        </p:nvSpPr>
        <p:spPr/>
        <p:txBody>
          <a:bodyPr/>
          <a:lstStyle/>
          <a:p>
            <a:fld id="{91FD1A04-9AA5-EC40-B70A-41A0A0736AE5}" type="datetimeFigureOut">
              <a:rPr lang="en-GB" smtClean="0"/>
              <a:t>26/02/2024</a:t>
            </a:fld>
            <a:endParaRPr lang="en-GB"/>
          </a:p>
        </p:txBody>
      </p:sp>
      <p:sp>
        <p:nvSpPr>
          <p:cNvPr id="5" name="Footer Placeholder 4">
            <a:extLst>
              <a:ext uri="{FF2B5EF4-FFF2-40B4-BE49-F238E27FC236}">
                <a16:creationId xmlns:a16="http://schemas.microsoft.com/office/drawing/2014/main" id="{83A65593-FA69-7E4C-8A80-2EBC11181A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CFAF7F-8FB4-BF49-953D-19C4D7F4915C}"/>
              </a:ext>
            </a:extLst>
          </p:cNvPr>
          <p:cNvSpPr>
            <a:spLocks noGrp="1"/>
          </p:cNvSpPr>
          <p:nvPr>
            <p:ph type="sldNum" sz="quarter" idx="12"/>
          </p:nvPr>
        </p:nvSpPr>
        <p:spPr/>
        <p:txBody>
          <a:bodyPr/>
          <a:lstStyle/>
          <a:p>
            <a:fld id="{970284C6-0BE7-FB4E-BFB4-9375DC12781C}" type="slidenum">
              <a:rPr lang="en-GB" smtClean="0"/>
              <a:t>‹#›</a:t>
            </a:fld>
            <a:endParaRPr lang="en-GB"/>
          </a:p>
        </p:txBody>
      </p:sp>
    </p:spTree>
    <p:extLst>
      <p:ext uri="{BB962C8B-B14F-4D97-AF65-F5344CB8AC3E}">
        <p14:creationId xmlns:p14="http://schemas.microsoft.com/office/powerpoint/2010/main" val="324393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C5E5C-3926-584D-AF4F-5E1165800AF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D8114BA-30A2-1842-BF4F-39D634ABD8E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8DC544DE-508F-D741-9ED8-BBDCA4136B2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D4813AD0-0C28-CC4C-95A0-9BD1BEE7938C}"/>
              </a:ext>
            </a:extLst>
          </p:cNvPr>
          <p:cNvSpPr>
            <a:spLocks noGrp="1"/>
          </p:cNvSpPr>
          <p:nvPr>
            <p:ph type="dt" sz="half" idx="10"/>
          </p:nvPr>
        </p:nvSpPr>
        <p:spPr/>
        <p:txBody>
          <a:bodyPr/>
          <a:lstStyle/>
          <a:p>
            <a:fld id="{91FD1A04-9AA5-EC40-B70A-41A0A0736AE5}" type="datetimeFigureOut">
              <a:rPr lang="en-GB" smtClean="0"/>
              <a:t>26/02/2024</a:t>
            </a:fld>
            <a:endParaRPr lang="en-GB"/>
          </a:p>
        </p:txBody>
      </p:sp>
      <p:sp>
        <p:nvSpPr>
          <p:cNvPr id="6" name="Footer Placeholder 5">
            <a:extLst>
              <a:ext uri="{FF2B5EF4-FFF2-40B4-BE49-F238E27FC236}">
                <a16:creationId xmlns:a16="http://schemas.microsoft.com/office/drawing/2014/main" id="{F797DCBC-60D5-6245-9391-80278C6731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FCD35A-7EA1-2546-83B9-0D60AEF99B7F}"/>
              </a:ext>
            </a:extLst>
          </p:cNvPr>
          <p:cNvSpPr>
            <a:spLocks noGrp="1"/>
          </p:cNvSpPr>
          <p:nvPr>
            <p:ph type="sldNum" sz="quarter" idx="12"/>
          </p:nvPr>
        </p:nvSpPr>
        <p:spPr/>
        <p:txBody>
          <a:bodyPr/>
          <a:lstStyle/>
          <a:p>
            <a:fld id="{970284C6-0BE7-FB4E-BFB4-9375DC12781C}" type="slidenum">
              <a:rPr lang="en-GB" smtClean="0"/>
              <a:t>‹#›</a:t>
            </a:fld>
            <a:endParaRPr lang="en-GB"/>
          </a:p>
        </p:txBody>
      </p:sp>
    </p:spTree>
    <p:extLst>
      <p:ext uri="{BB962C8B-B14F-4D97-AF65-F5344CB8AC3E}">
        <p14:creationId xmlns:p14="http://schemas.microsoft.com/office/powerpoint/2010/main" val="511796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DE9E-4F98-F344-9785-499EA9AE9373}"/>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17D9BB75-AFE0-D74B-B1D6-9FEB93B46A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7C7ED5A-159D-5143-B6A0-46401C3263F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A3560E78-C33B-334A-958D-98CA4C22E7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9274327-E3CC-9749-A366-966FAB97B1C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BE8530DB-CB26-2E42-9F01-CF5F0355E9FD}"/>
              </a:ext>
            </a:extLst>
          </p:cNvPr>
          <p:cNvSpPr>
            <a:spLocks noGrp="1"/>
          </p:cNvSpPr>
          <p:nvPr>
            <p:ph type="dt" sz="half" idx="10"/>
          </p:nvPr>
        </p:nvSpPr>
        <p:spPr/>
        <p:txBody>
          <a:bodyPr/>
          <a:lstStyle/>
          <a:p>
            <a:fld id="{91FD1A04-9AA5-EC40-B70A-41A0A0736AE5}" type="datetimeFigureOut">
              <a:rPr lang="en-GB" smtClean="0"/>
              <a:t>26/02/2024</a:t>
            </a:fld>
            <a:endParaRPr lang="en-GB"/>
          </a:p>
        </p:txBody>
      </p:sp>
      <p:sp>
        <p:nvSpPr>
          <p:cNvPr id="8" name="Footer Placeholder 7">
            <a:extLst>
              <a:ext uri="{FF2B5EF4-FFF2-40B4-BE49-F238E27FC236}">
                <a16:creationId xmlns:a16="http://schemas.microsoft.com/office/drawing/2014/main" id="{847DECDD-B21C-1743-850F-14987756688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68909B7-8E32-EB4A-87BC-7BF658998AB3}"/>
              </a:ext>
            </a:extLst>
          </p:cNvPr>
          <p:cNvSpPr>
            <a:spLocks noGrp="1"/>
          </p:cNvSpPr>
          <p:nvPr>
            <p:ph type="sldNum" sz="quarter" idx="12"/>
          </p:nvPr>
        </p:nvSpPr>
        <p:spPr/>
        <p:txBody>
          <a:bodyPr/>
          <a:lstStyle/>
          <a:p>
            <a:fld id="{970284C6-0BE7-FB4E-BFB4-9375DC12781C}" type="slidenum">
              <a:rPr lang="en-GB" smtClean="0"/>
              <a:t>‹#›</a:t>
            </a:fld>
            <a:endParaRPr lang="en-GB"/>
          </a:p>
        </p:txBody>
      </p:sp>
    </p:spTree>
    <p:extLst>
      <p:ext uri="{BB962C8B-B14F-4D97-AF65-F5344CB8AC3E}">
        <p14:creationId xmlns:p14="http://schemas.microsoft.com/office/powerpoint/2010/main" val="3464922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49681-F63F-0149-9307-D0789F7ECBA9}"/>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1DDB6657-B37E-6749-A892-EB1B3DF68E35}"/>
              </a:ext>
            </a:extLst>
          </p:cNvPr>
          <p:cNvSpPr>
            <a:spLocks noGrp="1"/>
          </p:cNvSpPr>
          <p:nvPr>
            <p:ph type="dt" sz="half" idx="10"/>
          </p:nvPr>
        </p:nvSpPr>
        <p:spPr/>
        <p:txBody>
          <a:bodyPr/>
          <a:lstStyle/>
          <a:p>
            <a:fld id="{91FD1A04-9AA5-EC40-B70A-41A0A0736AE5}" type="datetimeFigureOut">
              <a:rPr lang="en-GB" smtClean="0"/>
              <a:t>26/02/2024</a:t>
            </a:fld>
            <a:endParaRPr lang="en-GB"/>
          </a:p>
        </p:txBody>
      </p:sp>
      <p:sp>
        <p:nvSpPr>
          <p:cNvPr id="4" name="Footer Placeholder 3">
            <a:extLst>
              <a:ext uri="{FF2B5EF4-FFF2-40B4-BE49-F238E27FC236}">
                <a16:creationId xmlns:a16="http://schemas.microsoft.com/office/drawing/2014/main" id="{653D15C3-C85E-8645-8F08-02095D45405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0255F42-2104-5745-82BE-462DD6ABE966}"/>
              </a:ext>
            </a:extLst>
          </p:cNvPr>
          <p:cNvSpPr>
            <a:spLocks noGrp="1"/>
          </p:cNvSpPr>
          <p:nvPr>
            <p:ph type="sldNum" sz="quarter" idx="12"/>
          </p:nvPr>
        </p:nvSpPr>
        <p:spPr/>
        <p:txBody>
          <a:bodyPr/>
          <a:lstStyle/>
          <a:p>
            <a:fld id="{970284C6-0BE7-FB4E-BFB4-9375DC12781C}" type="slidenum">
              <a:rPr lang="en-GB" smtClean="0"/>
              <a:t>‹#›</a:t>
            </a:fld>
            <a:endParaRPr lang="en-GB"/>
          </a:p>
        </p:txBody>
      </p:sp>
    </p:spTree>
    <p:extLst>
      <p:ext uri="{BB962C8B-B14F-4D97-AF65-F5344CB8AC3E}">
        <p14:creationId xmlns:p14="http://schemas.microsoft.com/office/powerpoint/2010/main" val="3475390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E7049E-5863-DA4E-BD4E-D4F80C1F4CC8}"/>
              </a:ext>
            </a:extLst>
          </p:cNvPr>
          <p:cNvSpPr>
            <a:spLocks noGrp="1"/>
          </p:cNvSpPr>
          <p:nvPr>
            <p:ph type="dt" sz="half" idx="10"/>
          </p:nvPr>
        </p:nvSpPr>
        <p:spPr/>
        <p:txBody>
          <a:bodyPr/>
          <a:lstStyle/>
          <a:p>
            <a:fld id="{91FD1A04-9AA5-EC40-B70A-41A0A0736AE5}" type="datetimeFigureOut">
              <a:rPr lang="en-GB" smtClean="0"/>
              <a:t>26/02/2024</a:t>
            </a:fld>
            <a:endParaRPr lang="en-GB"/>
          </a:p>
        </p:txBody>
      </p:sp>
      <p:sp>
        <p:nvSpPr>
          <p:cNvPr id="3" name="Footer Placeholder 2">
            <a:extLst>
              <a:ext uri="{FF2B5EF4-FFF2-40B4-BE49-F238E27FC236}">
                <a16:creationId xmlns:a16="http://schemas.microsoft.com/office/drawing/2014/main" id="{ED803A43-613A-F24C-A5C4-19FA52B0706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1CE2D0A-C770-B54A-998F-EF6EFF954443}"/>
              </a:ext>
            </a:extLst>
          </p:cNvPr>
          <p:cNvSpPr>
            <a:spLocks noGrp="1"/>
          </p:cNvSpPr>
          <p:nvPr>
            <p:ph type="sldNum" sz="quarter" idx="12"/>
          </p:nvPr>
        </p:nvSpPr>
        <p:spPr/>
        <p:txBody>
          <a:bodyPr/>
          <a:lstStyle/>
          <a:p>
            <a:fld id="{970284C6-0BE7-FB4E-BFB4-9375DC12781C}" type="slidenum">
              <a:rPr lang="en-GB" smtClean="0"/>
              <a:t>‹#›</a:t>
            </a:fld>
            <a:endParaRPr lang="en-GB"/>
          </a:p>
        </p:txBody>
      </p:sp>
    </p:spTree>
    <p:extLst>
      <p:ext uri="{BB962C8B-B14F-4D97-AF65-F5344CB8AC3E}">
        <p14:creationId xmlns:p14="http://schemas.microsoft.com/office/powerpoint/2010/main" val="1184562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A118B-2624-3945-A226-8531CA4D38B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33B65A6E-EB46-564D-8680-C9A40C945D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CF77B812-B94D-1142-A47F-A083299BD2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1196776-8B13-7C4A-B343-08038B66CF52}"/>
              </a:ext>
            </a:extLst>
          </p:cNvPr>
          <p:cNvSpPr>
            <a:spLocks noGrp="1"/>
          </p:cNvSpPr>
          <p:nvPr>
            <p:ph type="dt" sz="half" idx="10"/>
          </p:nvPr>
        </p:nvSpPr>
        <p:spPr/>
        <p:txBody>
          <a:bodyPr/>
          <a:lstStyle/>
          <a:p>
            <a:fld id="{91FD1A04-9AA5-EC40-B70A-41A0A0736AE5}" type="datetimeFigureOut">
              <a:rPr lang="en-GB" smtClean="0"/>
              <a:t>26/02/2024</a:t>
            </a:fld>
            <a:endParaRPr lang="en-GB"/>
          </a:p>
        </p:txBody>
      </p:sp>
      <p:sp>
        <p:nvSpPr>
          <p:cNvPr id="6" name="Footer Placeholder 5">
            <a:extLst>
              <a:ext uri="{FF2B5EF4-FFF2-40B4-BE49-F238E27FC236}">
                <a16:creationId xmlns:a16="http://schemas.microsoft.com/office/drawing/2014/main" id="{6D25BD18-4EFE-F244-BBD5-128EE3A71B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27CE95-DD06-C54F-8C81-D4A0CBC13214}"/>
              </a:ext>
            </a:extLst>
          </p:cNvPr>
          <p:cNvSpPr>
            <a:spLocks noGrp="1"/>
          </p:cNvSpPr>
          <p:nvPr>
            <p:ph type="sldNum" sz="quarter" idx="12"/>
          </p:nvPr>
        </p:nvSpPr>
        <p:spPr/>
        <p:txBody>
          <a:bodyPr/>
          <a:lstStyle/>
          <a:p>
            <a:fld id="{970284C6-0BE7-FB4E-BFB4-9375DC12781C}" type="slidenum">
              <a:rPr lang="en-GB" smtClean="0"/>
              <a:t>‹#›</a:t>
            </a:fld>
            <a:endParaRPr lang="en-GB"/>
          </a:p>
        </p:txBody>
      </p:sp>
    </p:spTree>
    <p:extLst>
      <p:ext uri="{BB962C8B-B14F-4D97-AF65-F5344CB8AC3E}">
        <p14:creationId xmlns:p14="http://schemas.microsoft.com/office/powerpoint/2010/main" val="1726693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7CC57-A436-4543-97AF-BD70B725EC8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4E67ED8D-ADDB-9640-8859-41503A4314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4497104-7EB6-274E-967A-9B4BBE9382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E741FE0-D0F6-7C44-9DD5-9A2D0C6ACC90}"/>
              </a:ext>
            </a:extLst>
          </p:cNvPr>
          <p:cNvSpPr>
            <a:spLocks noGrp="1"/>
          </p:cNvSpPr>
          <p:nvPr>
            <p:ph type="dt" sz="half" idx="10"/>
          </p:nvPr>
        </p:nvSpPr>
        <p:spPr/>
        <p:txBody>
          <a:bodyPr/>
          <a:lstStyle/>
          <a:p>
            <a:fld id="{91FD1A04-9AA5-EC40-B70A-41A0A0736AE5}" type="datetimeFigureOut">
              <a:rPr lang="en-GB" smtClean="0"/>
              <a:t>26/02/2024</a:t>
            </a:fld>
            <a:endParaRPr lang="en-GB"/>
          </a:p>
        </p:txBody>
      </p:sp>
      <p:sp>
        <p:nvSpPr>
          <p:cNvPr id="6" name="Footer Placeholder 5">
            <a:extLst>
              <a:ext uri="{FF2B5EF4-FFF2-40B4-BE49-F238E27FC236}">
                <a16:creationId xmlns:a16="http://schemas.microsoft.com/office/drawing/2014/main" id="{5380C67A-02C7-3245-846A-700C8CDF53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C952A6-EA23-4840-935F-E4C668A3E89B}"/>
              </a:ext>
            </a:extLst>
          </p:cNvPr>
          <p:cNvSpPr>
            <a:spLocks noGrp="1"/>
          </p:cNvSpPr>
          <p:nvPr>
            <p:ph type="sldNum" sz="quarter" idx="12"/>
          </p:nvPr>
        </p:nvSpPr>
        <p:spPr/>
        <p:txBody>
          <a:bodyPr/>
          <a:lstStyle/>
          <a:p>
            <a:fld id="{970284C6-0BE7-FB4E-BFB4-9375DC12781C}" type="slidenum">
              <a:rPr lang="en-GB" smtClean="0"/>
              <a:t>‹#›</a:t>
            </a:fld>
            <a:endParaRPr lang="en-GB"/>
          </a:p>
        </p:txBody>
      </p:sp>
    </p:spTree>
    <p:extLst>
      <p:ext uri="{BB962C8B-B14F-4D97-AF65-F5344CB8AC3E}">
        <p14:creationId xmlns:p14="http://schemas.microsoft.com/office/powerpoint/2010/main" val="249452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86E7DB-2508-0E4C-B21E-8E4670D313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p>
        </p:txBody>
      </p:sp>
      <p:sp>
        <p:nvSpPr>
          <p:cNvPr id="3" name="Text Placeholder 2">
            <a:extLst>
              <a:ext uri="{FF2B5EF4-FFF2-40B4-BE49-F238E27FC236}">
                <a16:creationId xmlns:a16="http://schemas.microsoft.com/office/drawing/2014/main" id="{F0EBEC92-B02C-C34C-A81B-15032F374D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Date Placeholder 3">
            <a:extLst>
              <a:ext uri="{FF2B5EF4-FFF2-40B4-BE49-F238E27FC236}">
                <a16:creationId xmlns:a16="http://schemas.microsoft.com/office/drawing/2014/main" id="{1ED028CD-AE93-7A4E-BCAF-135F3041B3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D1A04-9AA5-EC40-B70A-41A0A0736AE5}" type="datetimeFigureOut">
              <a:rPr lang="en-GB" smtClean="0"/>
              <a:t>26/02/2024</a:t>
            </a:fld>
            <a:endParaRPr lang="en-GB"/>
          </a:p>
        </p:txBody>
      </p:sp>
      <p:sp>
        <p:nvSpPr>
          <p:cNvPr id="5" name="Footer Placeholder 4">
            <a:extLst>
              <a:ext uri="{FF2B5EF4-FFF2-40B4-BE49-F238E27FC236}">
                <a16:creationId xmlns:a16="http://schemas.microsoft.com/office/drawing/2014/main" id="{91747C76-F240-974D-8924-164F8450EC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B0A43A3-FEE6-D541-B043-1A3944763A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284C6-0BE7-FB4E-BFB4-9375DC12781C}" type="slidenum">
              <a:rPr lang="en-GB" smtClean="0"/>
              <a:t>‹#›</a:t>
            </a:fld>
            <a:endParaRPr lang="en-GB"/>
          </a:p>
        </p:txBody>
      </p:sp>
      <p:pic>
        <p:nvPicPr>
          <p:cNvPr id="7" name="Picture 6">
            <a:extLst>
              <a:ext uri="{FF2B5EF4-FFF2-40B4-BE49-F238E27FC236}">
                <a16:creationId xmlns:a16="http://schemas.microsoft.com/office/drawing/2014/main" id="{FA8E9D23-E684-D240-8346-FDEBF7ABEB38}"/>
              </a:ext>
            </a:extLst>
          </p:cNvPr>
          <p:cNvPicPr>
            <a:picLocks noChangeAspect="1"/>
          </p:cNvPicPr>
          <p:nvPr userDrawn="1"/>
        </p:nvPicPr>
        <p:blipFill>
          <a:blip r:embed="rId13">
            <a:extLst>
              <a:ext uri="{BEBA8EAE-BF5A-486C-A8C5-ECC9F3942E4B}">
                <a14:imgProps xmlns:a14="http://schemas.microsoft.com/office/drawing/2010/main">
                  <a14:imgLayer r:embed="rId14">
                    <a14:imgEffect>
                      <a14:brightnessContrast bright="34000" contrast="-49000"/>
                    </a14:imgEffect>
                  </a14:imgLayer>
                </a14:imgProps>
              </a:ext>
              <a:ext uri="{28A0092B-C50C-407E-A947-70E740481C1C}">
                <a14:useLocalDpi xmlns:a14="http://schemas.microsoft.com/office/drawing/2010/main" val="0"/>
              </a:ext>
            </a:extLst>
          </a:blip>
          <a:stretch>
            <a:fillRect/>
          </a:stretch>
        </p:blipFill>
        <p:spPr>
          <a:xfrm>
            <a:off x="4254386" y="189048"/>
            <a:ext cx="7937614" cy="6858000"/>
          </a:xfrm>
          <a:prstGeom prst="rect">
            <a:avLst/>
          </a:prstGeom>
        </p:spPr>
      </p:pic>
      <p:pic>
        <p:nvPicPr>
          <p:cNvPr id="8" name="Picture 7">
            <a:extLst>
              <a:ext uri="{FF2B5EF4-FFF2-40B4-BE49-F238E27FC236}">
                <a16:creationId xmlns:a16="http://schemas.microsoft.com/office/drawing/2014/main" id="{13DC3E5A-B943-7A4C-AC1C-59033E1535AB}"/>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612372" y="6175043"/>
            <a:ext cx="4139690" cy="682957"/>
          </a:xfrm>
          <a:prstGeom prst="rect">
            <a:avLst/>
          </a:prstGeom>
        </p:spPr>
      </p:pic>
      <p:pic>
        <p:nvPicPr>
          <p:cNvPr id="9" name="Picture 8">
            <a:extLst>
              <a:ext uri="{FF2B5EF4-FFF2-40B4-BE49-F238E27FC236}">
                <a16:creationId xmlns:a16="http://schemas.microsoft.com/office/drawing/2014/main" id="{AFB54E60-8DE5-41DB-8A88-356EAC296155}"/>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02158" y="6072280"/>
            <a:ext cx="1612906" cy="649195"/>
          </a:xfrm>
          <a:prstGeom prst="rect">
            <a:avLst/>
          </a:prstGeom>
        </p:spPr>
      </p:pic>
    </p:spTree>
    <p:extLst>
      <p:ext uri="{BB962C8B-B14F-4D97-AF65-F5344CB8AC3E}">
        <p14:creationId xmlns:p14="http://schemas.microsoft.com/office/powerpoint/2010/main" val="555608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523999" y="1122363"/>
            <a:ext cx="9415549" cy="2387600"/>
          </a:xfrm>
        </p:spPr>
        <p:txBody>
          <a:bodyPr>
            <a:normAutofit/>
          </a:bodyPr>
          <a:lstStyle/>
          <a:p>
            <a:r>
              <a:rPr lang="en-GB" sz="6600" dirty="0">
                <a:solidFill>
                  <a:srgbClr val="E50051"/>
                </a:solidFill>
              </a:rPr>
              <a:t>GCSE Religious Studies</a:t>
            </a:r>
          </a:p>
        </p:txBody>
      </p:sp>
      <p:sp>
        <p:nvSpPr>
          <p:cNvPr id="8" name="Subtitle 7"/>
          <p:cNvSpPr>
            <a:spLocks noGrp="1"/>
          </p:cNvSpPr>
          <p:nvPr>
            <p:ph type="subTitle" idx="1"/>
          </p:nvPr>
        </p:nvSpPr>
        <p:spPr/>
        <p:txBody>
          <a:bodyPr>
            <a:normAutofit/>
          </a:bodyPr>
          <a:lstStyle/>
          <a:p>
            <a:r>
              <a:rPr lang="en-GB" sz="3200" dirty="0"/>
              <a:t>at Central Lancaster High School</a:t>
            </a:r>
          </a:p>
        </p:txBody>
      </p:sp>
    </p:spTree>
    <p:extLst>
      <p:ext uri="{BB962C8B-B14F-4D97-AF65-F5344CB8AC3E}">
        <p14:creationId xmlns:p14="http://schemas.microsoft.com/office/powerpoint/2010/main" val="4121335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701F27-B79F-4BEF-BB82-12EB03974ED9}"/>
              </a:ext>
            </a:extLst>
          </p:cNvPr>
          <p:cNvSpPr>
            <a:spLocks noGrp="1"/>
          </p:cNvSpPr>
          <p:nvPr>
            <p:ph idx="1"/>
          </p:nvPr>
        </p:nvSpPr>
        <p:spPr>
          <a:xfrm>
            <a:off x="838200" y="2377440"/>
            <a:ext cx="10418379" cy="2044931"/>
          </a:xfrm>
        </p:spPr>
        <p:txBody>
          <a:bodyPr vert="horz" lIns="91440" tIns="45720" rIns="91440" bIns="45720" rtlCol="0" anchor="t">
            <a:normAutofit fontScale="92500"/>
          </a:bodyPr>
          <a:lstStyle/>
          <a:p>
            <a:pPr marL="0" indent="0" algn="ctr">
              <a:buNone/>
            </a:pPr>
            <a:r>
              <a:rPr lang="en-GB" sz="4000" dirty="0"/>
              <a:t>For more information about the course,</a:t>
            </a:r>
          </a:p>
          <a:p>
            <a:pPr marL="0" indent="0" algn="ctr">
              <a:buNone/>
            </a:pPr>
            <a:r>
              <a:rPr lang="en-GB" sz="4000" dirty="0">
                <a:latin typeface="Arial"/>
                <a:cs typeface="Arial"/>
              </a:rPr>
              <a:t> please speak to your child's teacher at progress evening on Thursday 14th March 2024.</a:t>
            </a:r>
          </a:p>
          <a:p>
            <a:pPr marL="0" indent="0" algn="ctr">
              <a:buNone/>
            </a:pPr>
            <a:endParaRPr lang="en-GB" sz="4000" dirty="0"/>
          </a:p>
          <a:p>
            <a:pPr marL="0" indent="0" algn="ctr">
              <a:buNone/>
            </a:pPr>
            <a:endParaRPr lang="en-GB" sz="4000" dirty="0"/>
          </a:p>
          <a:p>
            <a:pPr marL="0" indent="0" algn="ctr">
              <a:buNone/>
            </a:pPr>
            <a:endParaRPr lang="en-GB" sz="4000" dirty="0"/>
          </a:p>
          <a:p>
            <a:pPr marL="0" indent="0" algn="ctr">
              <a:buNone/>
            </a:pPr>
            <a:endParaRPr lang="en-GB" sz="4000" dirty="0"/>
          </a:p>
          <a:p>
            <a:pPr marL="0" indent="0" algn="ctr">
              <a:buNone/>
            </a:pPr>
            <a:endParaRPr lang="en-GB" sz="4000" dirty="0"/>
          </a:p>
        </p:txBody>
      </p:sp>
    </p:spTree>
    <p:extLst>
      <p:ext uri="{BB962C8B-B14F-4D97-AF65-F5344CB8AC3E}">
        <p14:creationId xmlns:p14="http://schemas.microsoft.com/office/powerpoint/2010/main" val="2829853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788" y="-37724"/>
            <a:ext cx="11455121" cy="1325563"/>
          </a:xfrm>
        </p:spPr>
        <p:txBody>
          <a:bodyPr/>
          <a:lstStyle/>
          <a:p>
            <a:r>
              <a:rPr lang="en-GB" dirty="0">
                <a:solidFill>
                  <a:srgbClr val="ED3F7C"/>
                </a:solidFill>
              </a:rPr>
              <a:t>Why study GCSE Religious Studies?</a:t>
            </a:r>
          </a:p>
        </p:txBody>
      </p:sp>
      <p:pic>
        <p:nvPicPr>
          <p:cNvPr id="4" name="Content Placeholder 3"/>
          <p:cNvPicPr>
            <a:picLocks noGrp="1" noChangeAspect="1"/>
          </p:cNvPicPr>
          <p:nvPr>
            <p:ph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01451" y="1887779"/>
            <a:ext cx="3471296" cy="4269694"/>
          </a:xfrm>
        </p:spPr>
      </p:pic>
      <p:sp>
        <p:nvSpPr>
          <p:cNvPr id="5" name="Rectangle 4"/>
          <p:cNvSpPr/>
          <p:nvPr/>
        </p:nvSpPr>
        <p:spPr>
          <a:xfrm>
            <a:off x="4130828" y="1325563"/>
            <a:ext cx="7859158" cy="4524315"/>
          </a:xfrm>
          <a:prstGeom prst="rect">
            <a:avLst/>
          </a:prstGeom>
        </p:spPr>
        <p:txBody>
          <a:bodyPr wrap="square">
            <a:spAutoFit/>
          </a:bodyPr>
          <a:lstStyle/>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Unique opportunity to see the world from a different perspective. </a:t>
            </a: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Students will develop their </a:t>
            </a:r>
            <a:r>
              <a:rPr lang="en-GB" sz="2400" b="1" dirty="0">
                <a:solidFill>
                  <a:srgbClr val="ED3F7C"/>
                </a:solidFill>
                <a:latin typeface="Calibri" panose="020F0502020204030204" pitchFamily="34" charset="0"/>
                <a:cs typeface="Calibri" panose="020F0502020204030204" pitchFamily="34" charset="0"/>
              </a:rPr>
              <a:t>knowledge, skills and understanding</a:t>
            </a:r>
            <a:r>
              <a:rPr lang="en-GB" sz="2400" dirty="0">
                <a:solidFill>
                  <a:srgbClr val="ED3F7C"/>
                </a:solidFill>
                <a:latin typeface="Calibri" panose="020F0502020204030204" pitchFamily="34" charset="0"/>
                <a:cs typeface="Calibri" panose="020F0502020204030204" pitchFamily="34" charset="0"/>
              </a:rPr>
              <a:t> </a:t>
            </a:r>
            <a:r>
              <a:rPr lang="en-GB" sz="2400" dirty="0">
                <a:latin typeface="Calibri" panose="020F0502020204030204" pitchFamily="34" charset="0"/>
                <a:cs typeface="Calibri" panose="020F0502020204030204" pitchFamily="34" charset="0"/>
              </a:rPr>
              <a:t>of religion by exploring the significance and impact of</a:t>
            </a:r>
            <a:r>
              <a:rPr lang="en-GB" sz="2400" dirty="0">
                <a:solidFill>
                  <a:srgbClr val="333333"/>
                </a:solidFill>
                <a:latin typeface="Calibri" panose="020F0502020204030204" pitchFamily="34" charset="0"/>
                <a:cs typeface="Calibri" panose="020F0502020204030204" pitchFamily="34" charset="0"/>
              </a:rPr>
              <a:t> </a:t>
            </a:r>
            <a:r>
              <a:rPr lang="en-GB" sz="2400" b="1" dirty="0">
                <a:solidFill>
                  <a:srgbClr val="ED3F7C"/>
                </a:solidFill>
                <a:latin typeface="Calibri" panose="020F0502020204030204" pitchFamily="34" charset="0"/>
                <a:cs typeface="Calibri" panose="020F0502020204030204" pitchFamily="34" charset="0"/>
              </a:rPr>
              <a:t>beliefs, teachings, sources, practices and ways of life</a:t>
            </a:r>
            <a:r>
              <a:rPr lang="en-GB" sz="2400" dirty="0">
                <a:solidFill>
                  <a:srgbClr val="ED3F7C"/>
                </a:solidFill>
                <a:latin typeface="Calibri" panose="020F0502020204030204" pitchFamily="34" charset="0"/>
                <a:cs typeface="Calibri" panose="020F0502020204030204" pitchFamily="34" charset="0"/>
              </a:rPr>
              <a:t>.</a:t>
            </a: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Students will be able to express their own beliefs whilst taking into account the beliefs of others. </a:t>
            </a:r>
          </a:p>
          <a:p>
            <a:pPr marL="285750" indent="-285750">
              <a:buFont typeface="Arial" panose="020B0604020202020204" pitchFamily="34" charset="0"/>
              <a:buChar char="•"/>
            </a:pPr>
            <a:r>
              <a:rPr lang="en-GB" sz="2400" dirty="0">
                <a:latin typeface="Calibri" panose="020F0502020204030204" pitchFamily="34" charset="0"/>
                <a:cs typeface="Calibri" panose="020F0502020204030204" pitchFamily="34" charset="0"/>
              </a:rPr>
              <a:t>Religious Studies allows students to</a:t>
            </a:r>
            <a:r>
              <a:rPr lang="en-GB" sz="2400" dirty="0">
                <a:solidFill>
                  <a:srgbClr val="333333"/>
                </a:solidFill>
                <a:latin typeface="Calibri" panose="020F0502020204030204" pitchFamily="34" charset="0"/>
                <a:cs typeface="Calibri" panose="020F0502020204030204" pitchFamily="34" charset="0"/>
              </a:rPr>
              <a:t> </a:t>
            </a:r>
            <a:r>
              <a:rPr lang="en-GB" sz="2400" b="1" dirty="0">
                <a:solidFill>
                  <a:srgbClr val="ED3F7C"/>
                </a:solidFill>
                <a:latin typeface="Calibri" panose="020F0502020204030204" pitchFamily="34" charset="0"/>
                <a:cs typeface="Calibri" panose="020F0502020204030204" pitchFamily="34" charset="0"/>
              </a:rPr>
              <a:t>express their personal responses </a:t>
            </a:r>
            <a:r>
              <a:rPr lang="en-GB" sz="2400" dirty="0">
                <a:latin typeface="Calibri" panose="020F0502020204030204" pitchFamily="34" charset="0"/>
                <a:cs typeface="Calibri" panose="020F0502020204030204" pitchFamily="34" charset="0"/>
              </a:rPr>
              <a:t>on fundamental questions and encourages them to explore these topics and </a:t>
            </a:r>
            <a:r>
              <a:rPr lang="en-GB" sz="2400" b="1" dirty="0">
                <a:solidFill>
                  <a:srgbClr val="ED3F7C"/>
                </a:solidFill>
                <a:latin typeface="Calibri" panose="020F0502020204030204" pitchFamily="34" charset="0"/>
                <a:cs typeface="Calibri" panose="020F0502020204030204" pitchFamily="34" charset="0"/>
              </a:rPr>
              <a:t>build informed, well-articulated arguments for and against these issues.</a:t>
            </a:r>
            <a:endParaRPr lang="en-GB" sz="2400" b="1" i="0" dirty="0">
              <a:solidFill>
                <a:srgbClr val="ED3F7C"/>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0627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2192" y="1692621"/>
            <a:ext cx="10913074" cy="4351338"/>
          </a:xfrm>
        </p:spPr>
        <p:txBody>
          <a:bodyPr/>
          <a:lstStyle/>
          <a:p>
            <a:r>
              <a:rPr lang="en-GB" dirty="0"/>
              <a:t>GCSE Religious Studies is well suited to anyone who has questions to ask and opinions to give. </a:t>
            </a:r>
          </a:p>
          <a:p>
            <a:pPr marL="0" indent="0">
              <a:buNone/>
            </a:pPr>
            <a:endParaRPr lang="en-GB" dirty="0"/>
          </a:p>
          <a:p>
            <a:r>
              <a:rPr lang="en-GB" dirty="0"/>
              <a:t>This course will appeal to people who are interested in others and in human beliefs and behaviours.</a:t>
            </a:r>
          </a:p>
          <a:p>
            <a:pPr marL="0" indent="0">
              <a:buNone/>
            </a:pPr>
            <a:endParaRPr lang="en-GB" dirty="0"/>
          </a:p>
          <a:p>
            <a:r>
              <a:rPr lang="en-GB" dirty="0"/>
              <a:t>You do not need a 'faith' to enjoy this course.</a:t>
            </a:r>
          </a:p>
        </p:txBody>
      </p:sp>
      <p:sp>
        <p:nvSpPr>
          <p:cNvPr id="4" name="Title 1"/>
          <p:cNvSpPr txBox="1">
            <a:spLocks/>
          </p:cNvSpPr>
          <p:nvPr/>
        </p:nvSpPr>
        <p:spPr>
          <a:xfrm>
            <a:off x="438328" y="367058"/>
            <a:ext cx="971050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ED3F7C"/>
                </a:solidFill>
                <a:latin typeface="Arial" panose="020B0604020202020204" pitchFamily="34" charset="0"/>
                <a:cs typeface="Arial" panose="020B0604020202020204" pitchFamily="34" charset="0"/>
              </a:rPr>
              <a:t>Who might this course appeal to? </a:t>
            </a:r>
          </a:p>
        </p:txBody>
      </p:sp>
    </p:spTree>
    <p:extLst>
      <p:ext uri="{BB962C8B-B14F-4D97-AF65-F5344CB8AC3E}">
        <p14:creationId xmlns:p14="http://schemas.microsoft.com/office/powerpoint/2010/main" val="2540854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135" y="1156131"/>
            <a:ext cx="11521440" cy="5095039"/>
          </a:xfrm>
        </p:spPr>
        <p:txBody>
          <a:bodyPr>
            <a:noAutofit/>
          </a:bodyPr>
          <a:lstStyle/>
          <a:p>
            <a:pPr algn="ctr"/>
            <a:r>
              <a:rPr lang="en-GB" sz="2400" dirty="0"/>
              <a:t>Communication skills</a:t>
            </a:r>
          </a:p>
          <a:p>
            <a:pPr algn="ctr"/>
            <a:r>
              <a:rPr lang="en-GB" sz="2400" dirty="0"/>
              <a:t>Working with others</a:t>
            </a:r>
          </a:p>
          <a:p>
            <a:pPr algn="ctr"/>
            <a:r>
              <a:rPr lang="en-GB" sz="2400" dirty="0"/>
              <a:t>Problem solving</a:t>
            </a:r>
          </a:p>
          <a:p>
            <a:pPr algn="ctr"/>
            <a:r>
              <a:rPr lang="en-GB" sz="2400" dirty="0"/>
              <a:t>Personal development</a:t>
            </a:r>
          </a:p>
          <a:p>
            <a:pPr marL="0" indent="0">
              <a:buNone/>
            </a:pPr>
            <a:endParaRPr lang="en-GB" sz="2400" dirty="0"/>
          </a:p>
          <a:p>
            <a:pPr marL="0" indent="0">
              <a:buNone/>
            </a:pPr>
            <a:r>
              <a:rPr lang="en-GB" sz="2400" dirty="0"/>
              <a:t>It develops skills in </a:t>
            </a:r>
            <a:r>
              <a:rPr lang="en-GB" sz="2400" b="1" dirty="0">
                <a:solidFill>
                  <a:srgbClr val="ED3F7C"/>
                </a:solidFill>
              </a:rPr>
              <a:t>making decisions about moral problems</a:t>
            </a:r>
            <a:r>
              <a:rPr lang="en-GB" sz="2400" dirty="0"/>
              <a:t>, and helps you to become sure about </a:t>
            </a:r>
            <a:r>
              <a:rPr lang="en-GB" sz="2400" b="1" dirty="0">
                <a:solidFill>
                  <a:srgbClr val="ED3F7C"/>
                </a:solidFill>
              </a:rPr>
              <a:t>your own beliefs </a:t>
            </a:r>
            <a:r>
              <a:rPr lang="en-GB" sz="2400" dirty="0"/>
              <a:t>and be able to explain them clearly to others.</a:t>
            </a:r>
          </a:p>
          <a:p>
            <a:pPr marL="0" indent="0">
              <a:buNone/>
            </a:pPr>
            <a:r>
              <a:rPr lang="en-GB" sz="2400" dirty="0"/>
              <a:t>It equips students with the essential tools and qualities to enable them to function both effectively and efficiently as </a:t>
            </a:r>
            <a:r>
              <a:rPr lang="en-GB" sz="2400" b="1" dirty="0">
                <a:solidFill>
                  <a:srgbClr val="ED3F7C"/>
                </a:solidFill>
              </a:rPr>
              <a:t>responsible, broad-minded citizens </a:t>
            </a:r>
            <a:r>
              <a:rPr lang="en-GB" sz="2400" dirty="0"/>
              <a:t>in an increasingly pluralistic society and global community.</a:t>
            </a:r>
          </a:p>
          <a:p>
            <a:pPr marL="0" indent="0">
              <a:buNone/>
            </a:pPr>
            <a:r>
              <a:rPr lang="en-GB" sz="2400" dirty="0"/>
              <a:t>Students studying Religious Studies will develop their ability to construct well-argued, well-informed, balanced and structured </a:t>
            </a:r>
            <a:r>
              <a:rPr lang="en-GB" sz="2400" b="1" dirty="0">
                <a:solidFill>
                  <a:srgbClr val="ED3F7C"/>
                </a:solidFill>
              </a:rPr>
              <a:t>written arguments.</a:t>
            </a:r>
          </a:p>
          <a:p>
            <a:pPr marL="0" indent="0">
              <a:buNone/>
            </a:pPr>
            <a:r>
              <a:rPr lang="en-GB" sz="2400" dirty="0"/>
              <a:t> </a:t>
            </a:r>
          </a:p>
          <a:p>
            <a:pPr marL="0" indent="0">
              <a:buNone/>
            </a:pPr>
            <a:endParaRPr lang="en-GB" sz="2400" dirty="0"/>
          </a:p>
        </p:txBody>
      </p:sp>
      <p:sp>
        <p:nvSpPr>
          <p:cNvPr id="4" name="Title 1"/>
          <p:cNvSpPr txBox="1">
            <a:spLocks/>
          </p:cNvSpPr>
          <p:nvPr/>
        </p:nvSpPr>
        <p:spPr>
          <a:xfrm>
            <a:off x="0" y="-53053"/>
            <a:ext cx="838978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ED3F7C"/>
                </a:solidFill>
                <a:latin typeface="Arial" panose="020B0604020202020204" pitchFamily="34" charset="0"/>
                <a:cs typeface="Arial" panose="020B0604020202020204" pitchFamily="34" charset="0"/>
              </a:rPr>
              <a:t>What skills are achieved? </a:t>
            </a:r>
          </a:p>
        </p:txBody>
      </p:sp>
    </p:spTree>
    <p:extLst>
      <p:ext uri="{BB962C8B-B14F-4D97-AF65-F5344CB8AC3E}">
        <p14:creationId xmlns:p14="http://schemas.microsoft.com/office/powerpoint/2010/main" val="1488516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53053"/>
            <a:ext cx="12192000" cy="13090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dirty="0">
                <a:solidFill>
                  <a:srgbClr val="ED3F7C"/>
                </a:solidFill>
                <a:latin typeface="Arial" panose="020B0604020202020204" pitchFamily="34" charset="0"/>
                <a:cs typeface="Arial" panose="020B0604020202020204" pitchFamily="34" charset="0"/>
              </a:rPr>
              <a:t>Course content: </a:t>
            </a:r>
          </a:p>
          <a:p>
            <a:r>
              <a:rPr lang="en-GB" sz="4000" dirty="0">
                <a:solidFill>
                  <a:srgbClr val="ED3F7C"/>
                </a:solidFill>
                <a:latin typeface="Arial" panose="020B0604020202020204" pitchFamily="34" charset="0"/>
                <a:cs typeface="Arial" panose="020B0604020202020204" pitchFamily="34" charset="0"/>
              </a:rPr>
              <a:t>AQA Religious Studies Specification A</a:t>
            </a:r>
          </a:p>
        </p:txBody>
      </p:sp>
      <p:pic>
        <p:nvPicPr>
          <p:cNvPr id="1026" name="Picture 2" descr="Religious Studi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0400" y="3374968"/>
            <a:ext cx="2056268" cy="262174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03178" y="1239510"/>
            <a:ext cx="9637222" cy="4757200"/>
          </a:xfrm>
          <a:prstGeom prst="rect">
            <a:avLst/>
          </a:prstGeom>
        </p:spPr>
        <p:txBody>
          <a:bodyPr wrap="square">
            <a:spAutoFit/>
          </a:bodyPr>
          <a:lstStyle/>
          <a:p>
            <a:pPr>
              <a:lnSpc>
                <a:spcPct val="119000"/>
              </a:lnSpc>
              <a:spcAft>
                <a:spcPts val="800"/>
              </a:spcAft>
            </a:pPr>
            <a:r>
              <a:rPr lang="en-GB" sz="2400" b="1" dirty="0">
                <a:latin typeface="Arial" panose="020B0604020202020204" pitchFamily="34" charset="0"/>
                <a:ea typeface="Calibri" panose="020F0502020204030204" pitchFamily="34" charset="0"/>
                <a:cs typeface="Arial" panose="020B0604020202020204" pitchFamily="34" charset="0"/>
              </a:rPr>
              <a:t>GCSE Religious Studies has 2 exam papers:</a:t>
            </a:r>
            <a:endParaRPr lang="en-GB" sz="2400" dirty="0">
              <a:latin typeface="Arial" panose="020B0604020202020204" pitchFamily="34" charset="0"/>
              <a:ea typeface="Calibri" panose="020F0502020204030204" pitchFamily="34" charset="0"/>
              <a:cs typeface="Arial" panose="020B0604020202020204" pitchFamily="34" charset="0"/>
            </a:endParaRPr>
          </a:p>
          <a:p>
            <a:pPr>
              <a:lnSpc>
                <a:spcPct val="119000"/>
              </a:lnSpc>
              <a:spcAft>
                <a:spcPts val="800"/>
              </a:spcAft>
            </a:pPr>
            <a:r>
              <a:rPr lang="en-US" sz="2400" b="1" dirty="0">
                <a:latin typeface="Arial" panose="020B0604020202020204" pitchFamily="34" charset="0"/>
                <a:ea typeface="Calibri" panose="020F0502020204030204" pitchFamily="34" charset="0"/>
                <a:cs typeface="Arial" panose="020B0604020202020204" pitchFamily="34" charset="0"/>
              </a:rPr>
              <a:t>Component 1:</a:t>
            </a:r>
            <a:r>
              <a:rPr lang="en-US" sz="2400" dirty="0">
                <a:latin typeface="Arial" panose="020B0604020202020204" pitchFamily="34" charset="0"/>
                <a:ea typeface="Calibri" panose="020F0502020204030204" pitchFamily="34" charset="0"/>
                <a:cs typeface="Arial" panose="020B0604020202020204" pitchFamily="34" charset="0"/>
              </a:rPr>
              <a:t> </a:t>
            </a:r>
            <a:r>
              <a:rPr lang="en-US" sz="2400" b="1" dirty="0">
                <a:latin typeface="Arial" panose="020B0604020202020204" pitchFamily="34" charset="0"/>
                <a:ea typeface="Calibri" panose="020F0502020204030204" pitchFamily="34" charset="0"/>
                <a:cs typeface="Arial" panose="020B0604020202020204" pitchFamily="34" charset="0"/>
              </a:rPr>
              <a:t>The study of religions: beliefs, teachings and practices</a:t>
            </a:r>
            <a:r>
              <a:rPr lang="en-US" sz="2400" dirty="0">
                <a:latin typeface="Arial" panose="020B0604020202020204" pitchFamily="34" charset="0"/>
                <a:ea typeface="Calibri" panose="020F0502020204030204" pitchFamily="34" charset="0"/>
                <a:cs typeface="Arial" panose="020B0604020202020204" pitchFamily="34" charset="0"/>
              </a:rPr>
              <a:t>: 1 hour 45 minutes, worth 96 marks plus 6 marks for spelling, punctuation and grammar. 50% of the GCSE grade. </a:t>
            </a:r>
            <a:endParaRPr lang="en-GB" sz="2400" dirty="0">
              <a:latin typeface="Arial" panose="020B0604020202020204" pitchFamily="34" charset="0"/>
              <a:ea typeface="Calibri" panose="020F0502020204030204" pitchFamily="34" charset="0"/>
              <a:cs typeface="Arial" panose="020B0604020202020204" pitchFamily="34" charset="0"/>
            </a:endParaRPr>
          </a:p>
          <a:p>
            <a:pPr>
              <a:lnSpc>
                <a:spcPct val="119000"/>
              </a:lnSpc>
              <a:spcAft>
                <a:spcPts val="800"/>
              </a:spcAft>
            </a:pPr>
            <a:r>
              <a:rPr lang="en-US" sz="2400" dirty="0">
                <a:latin typeface="Arial" panose="020B0604020202020204" pitchFamily="34" charset="0"/>
                <a:ea typeface="Calibri" panose="020F0502020204030204" pitchFamily="34" charset="0"/>
                <a:cs typeface="Arial" panose="020B0604020202020204" pitchFamily="34" charset="0"/>
              </a:rPr>
              <a:t>Each religion has a common structure of two five-part questions of 1, 2, 4, 5 and 12 marks.</a:t>
            </a:r>
            <a:endParaRPr lang="en-GB" sz="2400" dirty="0">
              <a:latin typeface="Arial" panose="020B0604020202020204" pitchFamily="34" charset="0"/>
              <a:ea typeface="Calibri" panose="020F0502020204030204" pitchFamily="34" charset="0"/>
              <a:cs typeface="Arial" panose="020B0604020202020204" pitchFamily="34" charset="0"/>
            </a:endParaRPr>
          </a:p>
          <a:p>
            <a:pPr>
              <a:lnSpc>
                <a:spcPct val="119000"/>
              </a:lnSpc>
              <a:spcAft>
                <a:spcPts val="800"/>
              </a:spcAft>
            </a:pPr>
            <a:r>
              <a:rPr lang="en-US" sz="2400" b="1" dirty="0">
                <a:latin typeface="Arial" panose="020B0604020202020204" pitchFamily="34" charset="0"/>
                <a:ea typeface="Calibri" panose="020F0502020204030204" pitchFamily="34" charset="0"/>
                <a:cs typeface="Arial" panose="020B0604020202020204" pitchFamily="34" charset="0"/>
              </a:rPr>
              <a:t>Component 2</a:t>
            </a:r>
            <a:r>
              <a:rPr lang="en-US" sz="2400" dirty="0">
                <a:latin typeface="Arial" panose="020B0604020202020204" pitchFamily="34" charset="0"/>
                <a:ea typeface="Calibri" panose="020F0502020204030204" pitchFamily="34" charset="0"/>
                <a:cs typeface="Arial" panose="020B0604020202020204" pitchFamily="34" charset="0"/>
              </a:rPr>
              <a:t>: Thematic Studies. 1 </a:t>
            </a:r>
            <a:r>
              <a:rPr lang="en-US" sz="2400" dirty="0" err="1">
                <a:latin typeface="Arial" panose="020B0604020202020204" pitchFamily="34" charset="0"/>
                <a:ea typeface="Calibri" panose="020F0502020204030204" pitchFamily="34" charset="0"/>
                <a:cs typeface="Arial" panose="020B0604020202020204" pitchFamily="34" charset="0"/>
              </a:rPr>
              <a:t>hr</a:t>
            </a:r>
            <a:r>
              <a:rPr lang="en-US" sz="2400" dirty="0">
                <a:latin typeface="Arial" panose="020B0604020202020204" pitchFamily="34" charset="0"/>
                <a:ea typeface="Calibri" panose="020F0502020204030204" pitchFamily="34" charset="0"/>
                <a:cs typeface="Arial" panose="020B0604020202020204" pitchFamily="34" charset="0"/>
              </a:rPr>
              <a:t> 45 </a:t>
            </a:r>
            <a:r>
              <a:rPr lang="en-US" sz="2400" dirty="0" err="1">
                <a:latin typeface="Arial" panose="020B0604020202020204" pitchFamily="34" charset="0"/>
                <a:ea typeface="Calibri" panose="020F0502020204030204" pitchFamily="34" charset="0"/>
                <a:cs typeface="Arial" panose="020B0604020202020204" pitchFamily="34" charset="0"/>
              </a:rPr>
              <a:t>mins</a:t>
            </a:r>
            <a:r>
              <a:rPr lang="en-US" sz="2400" dirty="0">
                <a:latin typeface="Arial" panose="020B0604020202020204" pitchFamily="34" charset="0"/>
                <a:ea typeface="Calibri" panose="020F0502020204030204" pitchFamily="34" charset="0"/>
                <a:cs typeface="Arial" panose="020B0604020202020204" pitchFamily="34" charset="0"/>
              </a:rPr>
              <a:t>, worth 96 marks, plus 3 for spelling, punctuation and grammar. </a:t>
            </a:r>
            <a:endParaRPr lang="en-GB" sz="2400" dirty="0">
              <a:latin typeface="Arial" panose="020B0604020202020204" pitchFamily="34" charset="0"/>
              <a:ea typeface="Calibri" panose="020F0502020204030204" pitchFamily="34" charset="0"/>
              <a:cs typeface="Arial" panose="020B0604020202020204" pitchFamily="34" charset="0"/>
            </a:endParaRPr>
          </a:p>
          <a:p>
            <a:r>
              <a:rPr lang="en-US" sz="2400" dirty="0">
                <a:latin typeface="Arial" panose="020B0604020202020204" pitchFamily="34" charset="0"/>
                <a:ea typeface="Calibri" panose="020F0502020204030204" pitchFamily="34" charset="0"/>
                <a:cs typeface="Arial" panose="020B0604020202020204" pitchFamily="34" charset="0"/>
              </a:rPr>
              <a:t>Each theme has a common structure of one five-part question of 1, 2, 4, 5 and 12 marks.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5495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531380"/>
            <a:ext cx="11797850" cy="1147791"/>
          </a:xfrm>
        </p:spPr>
        <p:txBody>
          <a:bodyPr>
            <a:normAutofit fontScale="90000"/>
          </a:bodyPr>
          <a:lstStyle/>
          <a:p>
            <a:r>
              <a:rPr lang="en-GB" dirty="0">
                <a:solidFill>
                  <a:srgbClr val="ED3F7C"/>
                </a:solidFill>
              </a:rPr>
              <a:t>Component 1: Study of religions, beliefs, teachings and practices </a:t>
            </a:r>
          </a:p>
        </p:txBody>
      </p:sp>
      <p:sp>
        <p:nvSpPr>
          <p:cNvPr id="3" name="Content Placeholder 2"/>
          <p:cNvSpPr>
            <a:spLocks noGrp="1"/>
          </p:cNvSpPr>
          <p:nvPr>
            <p:ph idx="1"/>
          </p:nvPr>
        </p:nvSpPr>
        <p:spPr>
          <a:xfrm>
            <a:off x="491225" y="3024554"/>
            <a:ext cx="11004666" cy="3833446"/>
          </a:xfrm>
        </p:spPr>
        <p:txBody>
          <a:bodyPr/>
          <a:lstStyle/>
          <a:p>
            <a:pPr marL="0" indent="0" algn="ctr">
              <a:buNone/>
            </a:pPr>
            <a:r>
              <a:rPr lang="en-GB" sz="3200" b="1" dirty="0"/>
              <a:t>Christianity and Islam</a:t>
            </a:r>
          </a:p>
          <a:p>
            <a:r>
              <a:rPr lang="en-GB" dirty="0"/>
              <a:t>Key beliefs</a:t>
            </a:r>
          </a:p>
          <a:p>
            <a:r>
              <a:rPr lang="en-GB" dirty="0"/>
              <a:t>Ideas about the nature of God and existence</a:t>
            </a:r>
          </a:p>
          <a:p>
            <a:r>
              <a:rPr lang="en-GB" dirty="0"/>
              <a:t>Belief about the nature of human life</a:t>
            </a:r>
          </a:p>
          <a:p>
            <a:r>
              <a:rPr lang="en-GB" dirty="0"/>
              <a:t>Worship and festivals</a:t>
            </a:r>
          </a:p>
          <a:p>
            <a:r>
              <a:rPr lang="en-GB" dirty="0"/>
              <a:t>Religion and the wider community </a:t>
            </a:r>
          </a:p>
          <a:p>
            <a:endParaRPr lang="en-GB" dirty="0"/>
          </a:p>
          <a:p>
            <a:endParaRPr lang="en-GB" dirty="0"/>
          </a:p>
        </p:txBody>
      </p:sp>
      <p:pic>
        <p:nvPicPr>
          <p:cNvPr id="2050" name="Picture 2" descr="Christianity | Catholic Answ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5291" y="1679171"/>
            <a:ext cx="1258333" cy="125833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File:Symbol of Islam.svg - Wikimedia Common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38378" y="1679171"/>
            <a:ext cx="1368230" cy="118684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slam - Wikipedia"/>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1301" r="21096"/>
          <a:stretch/>
        </p:blipFill>
        <p:spPr bwMode="auto">
          <a:xfrm>
            <a:off x="9859321" y="4199889"/>
            <a:ext cx="2121409" cy="209556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Just Search: Catholic Church Near Me | Condé Nast Travel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72656" y="1744268"/>
            <a:ext cx="2108074" cy="2108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101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8444"/>
            <a:ext cx="11170920" cy="1147791"/>
          </a:xfrm>
        </p:spPr>
        <p:txBody>
          <a:bodyPr>
            <a:normAutofit/>
          </a:bodyPr>
          <a:lstStyle/>
          <a:p>
            <a:r>
              <a:rPr lang="en-GB" dirty="0">
                <a:solidFill>
                  <a:srgbClr val="ED3F7C"/>
                </a:solidFill>
              </a:rPr>
              <a:t>Component 2: Thematic Studies</a:t>
            </a:r>
          </a:p>
        </p:txBody>
      </p:sp>
      <p:sp>
        <p:nvSpPr>
          <p:cNvPr id="3" name="Content Placeholder 2"/>
          <p:cNvSpPr>
            <a:spLocks noGrp="1"/>
          </p:cNvSpPr>
          <p:nvPr>
            <p:ph idx="1"/>
          </p:nvPr>
        </p:nvSpPr>
        <p:spPr>
          <a:xfrm>
            <a:off x="166254" y="2315294"/>
            <a:ext cx="11004666" cy="4043159"/>
          </a:xfrm>
        </p:spPr>
        <p:txBody>
          <a:bodyPr>
            <a:normAutofit/>
          </a:bodyPr>
          <a:lstStyle/>
          <a:p>
            <a:r>
              <a:rPr lang="en-US" dirty="0"/>
              <a:t>Relationships and families</a:t>
            </a:r>
          </a:p>
          <a:p>
            <a:r>
              <a:rPr lang="en-US" dirty="0"/>
              <a:t>Religion and life issues</a:t>
            </a:r>
          </a:p>
          <a:p>
            <a:r>
              <a:rPr lang="en-US" dirty="0"/>
              <a:t>Religion peace and conflict</a:t>
            </a:r>
          </a:p>
          <a:p>
            <a:r>
              <a:rPr lang="en-US" dirty="0"/>
              <a:t>Religion, crime and punishment and religion</a:t>
            </a:r>
          </a:p>
          <a:p>
            <a:r>
              <a:rPr lang="en-US" dirty="0"/>
              <a:t>Human rights and social justice</a:t>
            </a:r>
            <a:endParaRPr lang="en-GB" dirty="0"/>
          </a:p>
        </p:txBody>
      </p:sp>
      <p:pic>
        <p:nvPicPr>
          <p:cNvPr id="3074" name="Picture 2" descr="Religion, Conflict and Peace (Harvard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59951" y="288444"/>
            <a:ext cx="3118231" cy="20268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What duties do public bodies have to protect human righ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95522" y="2392087"/>
            <a:ext cx="1847088" cy="184708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Pro-Choice, Pro-Life or ... Both? - The Survey Center on American Lif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40885" y="4315968"/>
            <a:ext cx="2812981" cy="2337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3538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8077" y="1542991"/>
            <a:ext cx="10515600" cy="4351338"/>
          </a:xfrm>
        </p:spPr>
        <p:txBody>
          <a:bodyPr>
            <a:normAutofit/>
          </a:bodyPr>
          <a:lstStyle/>
          <a:p>
            <a:r>
              <a:rPr lang="en-GB" dirty="0"/>
              <a:t>The skills developed will support you in further studies and employment.</a:t>
            </a:r>
          </a:p>
          <a:p>
            <a:r>
              <a:rPr lang="en-GB" dirty="0"/>
              <a:t>Religious Studies will teach the skills and understanding needed to work with people of all faiths and cultures. </a:t>
            </a:r>
          </a:p>
          <a:p>
            <a:r>
              <a:rPr lang="en-GB" dirty="0"/>
              <a:t>These skills are vitally important in all careers especially professions such as </a:t>
            </a:r>
            <a:r>
              <a:rPr lang="en-GB" b="1" dirty="0">
                <a:solidFill>
                  <a:srgbClr val="ED3F7C"/>
                </a:solidFill>
              </a:rPr>
              <a:t>law, enforcement, teaching and the armed forces</a:t>
            </a:r>
            <a:r>
              <a:rPr lang="en-GB" dirty="0"/>
              <a:t>, in fact any profession that brings you into </a:t>
            </a:r>
            <a:r>
              <a:rPr lang="en-GB" b="1" dirty="0">
                <a:solidFill>
                  <a:srgbClr val="ED3F7C"/>
                </a:solidFill>
              </a:rPr>
              <a:t>contact with other people.</a:t>
            </a:r>
          </a:p>
        </p:txBody>
      </p:sp>
      <p:sp>
        <p:nvSpPr>
          <p:cNvPr id="4" name="Title 1"/>
          <p:cNvSpPr txBox="1">
            <a:spLocks/>
          </p:cNvSpPr>
          <p:nvPr/>
        </p:nvSpPr>
        <p:spPr>
          <a:xfrm>
            <a:off x="211637" y="217428"/>
            <a:ext cx="838978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ED3F7C"/>
                </a:solidFill>
                <a:latin typeface="Arial" panose="020B0604020202020204" pitchFamily="34" charset="0"/>
                <a:cs typeface="Arial" panose="020B0604020202020204" pitchFamily="34" charset="0"/>
              </a:rPr>
              <a:t>Where can it lead? </a:t>
            </a:r>
          </a:p>
        </p:txBody>
      </p:sp>
    </p:spTree>
    <p:extLst>
      <p:ext uri="{BB962C8B-B14F-4D97-AF65-F5344CB8AC3E}">
        <p14:creationId xmlns:p14="http://schemas.microsoft.com/office/powerpoint/2010/main" val="2279025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8819" y="2008505"/>
            <a:ext cx="10515600" cy="4351338"/>
          </a:xfrm>
        </p:spPr>
        <p:txBody>
          <a:bodyPr/>
          <a:lstStyle/>
          <a:p>
            <a:r>
              <a:rPr lang="en-GB" dirty="0"/>
              <a:t>Pupils can go onto to any of the local 6</a:t>
            </a:r>
            <a:r>
              <a:rPr lang="en-GB" baseline="30000" dirty="0"/>
              <a:t>th</a:t>
            </a:r>
            <a:r>
              <a:rPr lang="en-GB" dirty="0"/>
              <a:t> form providers to study A’ Level Religious Studies, Philosophy and ethics, Sociology and Law. </a:t>
            </a:r>
          </a:p>
          <a:p>
            <a:endParaRPr lang="en-GB" dirty="0"/>
          </a:p>
          <a:p>
            <a:r>
              <a:rPr lang="en-GB" dirty="0"/>
              <a:t>Post-18 students can progress to a wide range of Religious Studies degrees at universities both nationally or internationally, or, they may choose to pursue an apprenticeship or go into employment.</a:t>
            </a:r>
          </a:p>
          <a:p>
            <a:pPr marL="0" indent="0">
              <a:buNone/>
            </a:pPr>
            <a:endParaRPr lang="en-GB" dirty="0"/>
          </a:p>
        </p:txBody>
      </p:sp>
      <p:sp>
        <p:nvSpPr>
          <p:cNvPr id="4" name="Title 1"/>
          <p:cNvSpPr>
            <a:spLocks noGrp="1"/>
          </p:cNvSpPr>
          <p:nvPr>
            <p:ph type="title"/>
          </p:nvPr>
        </p:nvSpPr>
        <p:spPr>
          <a:xfrm>
            <a:off x="306185" y="381751"/>
            <a:ext cx="10515600" cy="1325563"/>
          </a:xfrm>
        </p:spPr>
        <p:txBody>
          <a:bodyPr/>
          <a:lstStyle/>
          <a:p>
            <a:r>
              <a:rPr lang="en-GB" dirty="0">
                <a:solidFill>
                  <a:srgbClr val="FF0051"/>
                </a:solidFill>
              </a:rPr>
              <a:t>Pathways for post-16 study</a:t>
            </a:r>
          </a:p>
        </p:txBody>
      </p:sp>
    </p:spTree>
    <p:extLst>
      <p:ext uri="{BB962C8B-B14F-4D97-AF65-F5344CB8AC3E}">
        <p14:creationId xmlns:p14="http://schemas.microsoft.com/office/powerpoint/2010/main" val="157360272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23770d83-0845-438e-be82-5a6fbe893f0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AD10AB7B6BC7C45A2B8C70E9BADCA99" ma:contentTypeVersion="15" ma:contentTypeDescription="Create a new document." ma:contentTypeScope="" ma:versionID="8b710bf7fe7248ef4681e88ab1e74cb5">
  <xsd:schema xmlns:xsd="http://www.w3.org/2001/XMLSchema" xmlns:xs="http://www.w3.org/2001/XMLSchema" xmlns:p="http://schemas.microsoft.com/office/2006/metadata/properties" xmlns:ns3="11534c1b-ec35-447f-9875-6996bbace586" xmlns:ns4="23770d83-0845-438e-be82-5a6fbe893f07" targetNamespace="http://schemas.microsoft.com/office/2006/metadata/properties" ma:root="true" ma:fieldsID="3192e219d9c2f27a0081144319e01c9c" ns3:_="" ns4:_="">
    <xsd:import namespace="11534c1b-ec35-447f-9875-6996bbace586"/>
    <xsd:import namespace="23770d83-0845-438e-be82-5a6fbe893f0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534c1b-ec35-447f-9875-6996bbace58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770d83-0845-438e-be82-5a6fbe893f0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60B112-E21D-45A7-909E-5188DAD2B1D2}">
  <ds:schemaRefs>
    <ds:schemaRef ds:uri="http://schemas.microsoft.com/sharepoint/v3/contenttype/forms"/>
  </ds:schemaRefs>
</ds:datastoreItem>
</file>

<file path=customXml/itemProps2.xml><?xml version="1.0" encoding="utf-8"?>
<ds:datastoreItem xmlns:ds="http://schemas.openxmlformats.org/officeDocument/2006/customXml" ds:itemID="{1F1AD889-941E-4ABE-8F14-D720F7A26B6D}">
  <ds:schemaRefs>
    <ds:schemaRef ds:uri="http://purl.org/dc/dcmitype/"/>
    <ds:schemaRef ds:uri="23770d83-0845-438e-be82-5a6fbe893f07"/>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11534c1b-ec35-447f-9875-6996bbace586"/>
    <ds:schemaRef ds:uri="http://www.w3.org/XML/1998/namespace"/>
  </ds:schemaRefs>
</ds:datastoreItem>
</file>

<file path=customXml/itemProps3.xml><?xml version="1.0" encoding="utf-8"?>
<ds:datastoreItem xmlns:ds="http://schemas.openxmlformats.org/officeDocument/2006/customXml" ds:itemID="{96089FD2-361B-4A2E-B853-F81A2D734A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534c1b-ec35-447f-9875-6996bbace586"/>
    <ds:schemaRef ds:uri="23770d83-0845-438e-be82-5a6fbe893f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991</TotalTime>
  <Words>840</Words>
  <Application>Microsoft Office PowerPoint</Application>
  <PresentationFormat>Widescreen</PresentationFormat>
  <Paragraphs>69</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1_Office Theme</vt:lpstr>
      <vt:lpstr>GCSE Religious Studies</vt:lpstr>
      <vt:lpstr>Why study GCSE Religious Studies?</vt:lpstr>
      <vt:lpstr>PowerPoint Presentation</vt:lpstr>
      <vt:lpstr>PowerPoint Presentation</vt:lpstr>
      <vt:lpstr>PowerPoint Presentation</vt:lpstr>
      <vt:lpstr>Component 1: Study of religions, beliefs, teachings and practices </vt:lpstr>
      <vt:lpstr>Component 2: Thematic Studies</vt:lpstr>
      <vt:lpstr>PowerPoint Presentation</vt:lpstr>
      <vt:lpstr>Pathways for post-16 study</vt:lpstr>
      <vt:lpstr>PowerPoint Presentation</vt:lpstr>
    </vt:vector>
  </TitlesOfParts>
  <Company>Lancashire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Auger</dc:creator>
  <cp:lastModifiedBy>Jo Lilley</cp:lastModifiedBy>
  <cp:revision>46</cp:revision>
  <dcterms:created xsi:type="dcterms:W3CDTF">2018-11-20T16:24:19Z</dcterms:created>
  <dcterms:modified xsi:type="dcterms:W3CDTF">2024-02-26T09:32:46Z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0x0101006AD10AB7B6BC7C45A2B8C70E9BADCA99</vt:lpwstr>
  </property>
</Properties>
</file>