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19"/>
  </p:notesMasterIdLst>
  <p:sldIdLst>
    <p:sldId id="256" r:id="rId6"/>
    <p:sldId id="282" r:id="rId7"/>
    <p:sldId id="261" r:id="rId8"/>
    <p:sldId id="268" r:id="rId9"/>
    <p:sldId id="267" r:id="rId10"/>
    <p:sldId id="264" r:id="rId11"/>
    <p:sldId id="276" r:id="rId12"/>
    <p:sldId id="265" r:id="rId13"/>
    <p:sldId id="279" r:id="rId14"/>
    <p:sldId id="280" r:id="rId15"/>
    <p:sldId id="281" r:id="rId16"/>
    <p:sldId id="272" r:id="rId17"/>
    <p:sldId id="277" r:id="rId1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6F2ED8-3F40-15DE-08C7-54AFEB1FA4A1}" v="30" dt="2024-02-27T10:27:32.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1506" y="114"/>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3.xml" Id="rId8" /><Relationship Type="http://schemas.openxmlformats.org/officeDocument/2006/relationships/slide" Target="slides/slide8.xml" Id="rId13" /><Relationship Type="http://schemas.openxmlformats.org/officeDocument/2006/relationships/slide" Target="slides/slide13.xml" Id="rId18" /><Relationship Type="http://schemas.openxmlformats.org/officeDocument/2006/relationships/customXml" Target="../customXml/item3.xml" Id="rId3" /><Relationship Type="http://schemas.openxmlformats.org/officeDocument/2006/relationships/viewProps" Target="viewProps.xml" Id="rId21" /><Relationship Type="http://schemas.openxmlformats.org/officeDocument/2006/relationships/slide" Target="slides/slide2.xml" Id="rId7" /><Relationship Type="http://schemas.openxmlformats.org/officeDocument/2006/relationships/slide" Target="slides/slide7.xml" Id="rId12" /><Relationship Type="http://schemas.openxmlformats.org/officeDocument/2006/relationships/slide" Target="slides/slide12.xml" Id="rId17" /><Relationship Type="http://schemas.microsoft.com/office/2015/10/relationships/revisionInfo" Target="revisionInfo.xml" Id="rId25"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presProps" Target="presProps.xml" Id="rId20" /><Relationship Type="http://schemas.openxmlformats.org/officeDocument/2006/relationships/customXml" Target="../customXml/item1.xml" Id="rId1" /><Relationship Type="http://schemas.openxmlformats.org/officeDocument/2006/relationships/slide" Target="slides/slide1.xml" Id="rId6" /><Relationship Type="http://schemas.openxmlformats.org/officeDocument/2006/relationships/slide" Target="slides/slide6.xml" Id="rId11" /><Relationship Type="http://schemas.openxmlformats.org/officeDocument/2006/relationships/slideMaster" Target="slideMasters/slideMaster2.xml" Id="rId5" /><Relationship Type="http://schemas.openxmlformats.org/officeDocument/2006/relationships/slide" Target="slides/slide10.xml" Id="rId15" /><Relationship Type="http://schemas.openxmlformats.org/officeDocument/2006/relationships/tableStyles" Target="tableStyles.xml" Id="rId23" /><Relationship Type="http://schemas.openxmlformats.org/officeDocument/2006/relationships/slide" Target="slides/slide5.xml" Id="rId10" /><Relationship Type="http://schemas.openxmlformats.org/officeDocument/2006/relationships/notesMaster" Target="notesMasters/notesMaster1.xml" Id="rId19" /><Relationship Type="http://schemas.openxmlformats.org/officeDocument/2006/relationships/slideMaster" Target="slideMasters/slideMaster1.xml" Id="rId4" /><Relationship Type="http://schemas.openxmlformats.org/officeDocument/2006/relationships/slide" Target="slides/slide4.xml" Id="rId9" /><Relationship Type="http://schemas.openxmlformats.org/officeDocument/2006/relationships/slide" Target="slides/slide9.xml" Id="rId14" /><Relationship Type="http://schemas.openxmlformats.org/officeDocument/2006/relationships/theme" Target="theme/theme1.xml" Id="rId22"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56B9F0C-2792-428B-8690-11E7890B407D}" type="datetimeFigureOut">
              <a:rPr lang="en-GB" smtClean="0"/>
              <a:t>27/02/2024</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5D40F27-5CCE-42D0-889B-368DF11F6F6B}" type="slidenum">
              <a:rPr lang="en-GB" smtClean="0"/>
              <a:t>‹#›</a:t>
            </a:fld>
            <a:endParaRPr lang="en-GB"/>
          </a:p>
        </p:txBody>
      </p:sp>
    </p:spTree>
    <p:extLst>
      <p:ext uri="{BB962C8B-B14F-4D97-AF65-F5344CB8AC3E}">
        <p14:creationId xmlns:p14="http://schemas.microsoft.com/office/powerpoint/2010/main" val="1086498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Welcome to our year 9 options information evening. </a:t>
            </a:r>
          </a:p>
          <a:p>
            <a:endParaRPr lang="en-GB" dirty="0">
              <a:cs typeface="Calibri"/>
            </a:endParaRPr>
          </a:p>
          <a:p>
            <a:r>
              <a:rPr lang="en-GB" dirty="0">
                <a:cs typeface="Calibri"/>
              </a:rPr>
              <a:t>It's lovely to see you all here tonight at what is a very exciting stage of your child's education. </a:t>
            </a:r>
          </a:p>
          <a:p>
            <a:endParaRPr lang="en-GB" dirty="0">
              <a:cs typeface="Calibri"/>
            </a:endParaRPr>
          </a:p>
          <a:p>
            <a:r>
              <a:rPr lang="en-GB" dirty="0">
                <a:cs typeface="Calibri"/>
              </a:rPr>
              <a:t>This evening we hope to provide you with the information you need to be able to make an informed choice about the subjects and qualifications your child would like to study for the next two years. </a:t>
            </a:r>
          </a:p>
        </p:txBody>
      </p:sp>
      <p:sp>
        <p:nvSpPr>
          <p:cNvPr id="4" name="Slide Number Placeholder 3"/>
          <p:cNvSpPr>
            <a:spLocks noGrp="1"/>
          </p:cNvSpPr>
          <p:nvPr>
            <p:ph type="sldNum" sz="quarter" idx="10"/>
          </p:nvPr>
        </p:nvSpPr>
        <p:spPr/>
        <p:txBody>
          <a:bodyPr/>
          <a:lstStyle/>
          <a:p>
            <a:fld id="{A5D40F27-5CCE-42D0-889B-368DF11F6F6B}" type="slidenum">
              <a:rPr lang="en-GB" smtClean="0"/>
              <a:t>1</a:t>
            </a:fld>
            <a:endParaRPr lang="en-GB"/>
          </a:p>
        </p:txBody>
      </p:sp>
    </p:spTree>
    <p:extLst>
      <p:ext uri="{BB962C8B-B14F-4D97-AF65-F5344CB8AC3E}">
        <p14:creationId xmlns:p14="http://schemas.microsoft.com/office/powerpoint/2010/main" val="101992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Should you wish to talk to someone from our SEND department regarding the appropriate next steps for your child Ms Mawdsley </a:t>
            </a:r>
            <a:r>
              <a:rPr lang="en-GB" dirty="0" err="1">
                <a:cs typeface="Calibri"/>
              </a:rPr>
              <a:t>andMrs</a:t>
            </a:r>
            <a:r>
              <a:rPr lang="en-GB" dirty="0">
                <a:cs typeface="Calibri"/>
              </a:rPr>
              <a:t> Ainsworth will be available in the reception area.</a:t>
            </a:r>
          </a:p>
          <a:p>
            <a:endParaRPr lang="en-GB" dirty="0">
              <a:cs typeface="Calibri"/>
            </a:endParaRPr>
          </a:p>
          <a:p>
            <a:r>
              <a:rPr lang="en-GB" dirty="0">
                <a:cs typeface="Calibri"/>
              </a:rPr>
              <a:t>You will also be able to talk to Mrs. Prestwood, head of year 9 who will also co-ordinate the collection of options forms over the next two weeks</a:t>
            </a:r>
          </a:p>
        </p:txBody>
      </p:sp>
      <p:sp>
        <p:nvSpPr>
          <p:cNvPr id="4" name="Slide Number Placeholder 3"/>
          <p:cNvSpPr>
            <a:spLocks noGrp="1"/>
          </p:cNvSpPr>
          <p:nvPr>
            <p:ph type="sldNum" sz="quarter" idx="10"/>
          </p:nvPr>
        </p:nvSpPr>
        <p:spPr/>
        <p:txBody>
          <a:bodyPr/>
          <a:lstStyle/>
          <a:p>
            <a:fld id="{A5D40F27-5CCE-42D0-889B-368DF11F6F6B}" type="slidenum">
              <a:rPr lang="en-GB" smtClean="0"/>
              <a:t>12</a:t>
            </a:fld>
            <a:endParaRPr lang="en-GB"/>
          </a:p>
        </p:txBody>
      </p:sp>
    </p:spTree>
    <p:extLst>
      <p:ext uri="{BB962C8B-B14F-4D97-AF65-F5344CB8AC3E}">
        <p14:creationId xmlns:p14="http://schemas.microsoft.com/office/powerpoint/2010/main" val="3394173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40F27-5CCE-42D0-889B-368DF11F6F6B}" type="slidenum">
              <a:rPr lang="en-GB" smtClean="0"/>
              <a:t>13</a:t>
            </a:fld>
            <a:endParaRPr lang="en-GB"/>
          </a:p>
        </p:txBody>
      </p:sp>
    </p:spTree>
    <p:extLst>
      <p:ext uri="{BB962C8B-B14F-4D97-AF65-F5344CB8AC3E}">
        <p14:creationId xmlns:p14="http://schemas.microsoft.com/office/powerpoint/2010/main" val="2468271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Bell will ring at 6.40, 7.05 and 7.30 o give a five minute warning for the start of the next presentation. </a:t>
            </a:r>
          </a:p>
          <a:p>
            <a:endParaRPr lang="en-US" dirty="0">
              <a:cs typeface="Calibri"/>
            </a:endParaRPr>
          </a:p>
          <a:p>
            <a:r>
              <a:rPr lang="en-US" dirty="0">
                <a:cs typeface="Calibri"/>
              </a:rPr>
              <a:t>Triple science only available for the first two presentations.</a:t>
            </a:r>
          </a:p>
          <a:p>
            <a:r>
              <a:rPr lang="en-US" dirty="0">
                <a:cs typeface="Calibri"/>
              </a:rPr>
              <a:t>This table is also on the last page of the options booklet for you to reference.</a:t>
            </a:r>
          </a:p>
        </p:txBody>
      </p:sp>
      <p:sp>
        <p:nvSpPr>
          <p:cNvPr id="4" name="Slide Number Placeholder 3"/>
          <p:cNvSpPr>
            <a:spLocks noGrp="1"/>
          </p:cNvSpPr>
          <p:nvPr>
            <p:ph type="sldNum" sz="quarter" idx="5"/>
          </p:nvPr>
        </p:nvSpPr>
        <p:spPr/>
        <p:txBody>
          <a:bodyPr/>
          <a:lstStyle/>
          <a:p>
            <a:fld id="{A5D40F27-5CCE-42D0-889B-368DF11F6F6B}" type="slidenum">
              <a:rPr lang="en-GB" smtClean="0"/>
              <a:t>11</a:t>
            </a:fld>
            <a:endParaRPr lang="en-GB"/>
          </a:p>
        </p:txBody>
      </p:sp>
    </p:spTree>
    <p:extLst>
      <p:ext uri="{BB962C8B-B14F-4D97-AF65-F5344CB8AC3E}">
        <p14:creationId xmlns:p14="http://schemas.microsoft.com/office/powerpoint/2010/main" val="2472597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40F27-5CCE-42D0-889B-368DF11F6F6B}" type="slidenum">
              <a:rPr lang="en-GB" smtClean="0"/>
              <a:t>3</a:t>
            </a:fld>
            <a:endParaRPr lang="en-GB"/>
          </a:p>
        </p:txBody>
      </p:sp>
    </p:spTree>
    <p:extLst>
      <p:ext uri="{BB962C8B-B14F-4D97-AF65-F5344CB8AC3E}">
        <p14:creationId xmlns:p14="http://schemas.microsoft.com/office/powerpoint/2010/main" val="4184486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Although in school we are used to the new grading system for GCSE's, when you were at school you probably received grades in the form of letters.</a:t>
            </a:r>
          </a:p>
          <a:p>
            <a:endParaRPr lang="en-GB" dirty="0">
              <a:cs typeface="Calibri"/>
            </a:endParaRPr>
          </a:p>
          <a:p>
            <a:r>
              <a:rPr lang="en-GB" dirty="0">
                <a:cs typeface="Calibri"/>
              </a:rPr>
              <a:t>This table gives you an ideas of the equivalent grades.</a:t>
            </a:r>
          </a:p>
          <a:p>
            <a:endParaRPr lang="en-GB" dirty="0">
              <a:cs typeface="Calibri"/>
            </a:endParaRPr>
          </a:p>
          <a:p>
            <a:r>
              <a:rPr lang="en-GB" dirty="0">
                <a:cs typeface="Calibri"/>
              </a:rPr>
              <a:t>It is worth noting that all post 16 courses will ask for a good pass in English and Maths, or ask your child to continue to study maths and English until they are 18. </a:t>
            </a:r>
          </a:p>
        </p:txBody>
      </p:sp>
      <p:sp>
        <p:nvSpPr>
          <p:cNvPr id="4" name="Slide Number Placeholder 3"/>
          <p:cNvSpPr>
            <a:spLocks noGrp="1"/>
          </p:cNvSpPr>
          <p:nvPr>
            <p:ph type="sldNum" sz="quarter" idx="10"/>
          </p:nvPr>
        </p:nvSpPr>
        <p:spPr/>
        <p:txBody>
          <a:bodyPr/>
          <a:lstStyle/>
          <a:p>
            <a:fld id="{A5D40F27-5CCE-42D0-889B-368DF11F6F6B}" type="slidenum">
              <a:rPr lang="en-GB" smtClean="0"/>
              <a:t>4</a:t>
            </a:fld>
            <a:endParaRPr lang="en-GB"/>
          </a:p>
        </p:txBody>
      </p:sp>
    </p:spTree>
    <p:extLst>
      <p:ext uri="{BB962C8B-B14F-4D97-AF65-F5344CB8AC3E}">
        <p14:creationId xmlns:p14="http://schemas.microsoft.com/office/powerpoint/2010/main" val="953993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40F27-5CCE-42D0-889B-368DF11F6F6B}" type="slidenum">
              <a:rPr lang="en-GB" smtClean="0"/>
              <a:t>5</a:t>
            </a:fld>
            <a:endParaRPr lang="en-GB"/>
          </a:p>
        </p:txBody>
      </p:sp>
    </p:spTree>
    <p:extLst>
      <p:ext uri="{BB962C8B-B14F-4D97-AF65-F5344CB8AC3E}">
        <p14:creationId xmlns:p14="http://schemas.microsoft.com/office/powerpoint/2010/main" val="3734041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40F27-5CCE-42D0-889B-368DF11F6F6B}" type="slidenum">
              <a:rPr lang="en-GB" smtClean="0"/>
              <a:t>6</a:t>
            </a:fld>
            <a:endParaRPr lang="en-GB"/>
          </a:p>
        </p:txBody>
      </p:sp>
    </p:spTree>
    <p:extLst>
      <p:ext uri="{BB962C8B-B14F-4D97-AF65-F5344CB8AC3E}">
        <p14:creationId xmlns:p14="http://schemas.microsoft.com/office/powerpoint/2010/main" val="171868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40F27-5CCE-42D0-889B-368DF11F6F6B}" type="slidenum">
              <a:rPr lang="en-GB" smtClean="0"/>
              <a:t>7</a:t>
            </a:fld>
            <a:endParaRPr lang="en-GB"/>
          </a:p>
        </p:txBody>
      </p:sp>
    </p:spTree>
    <p:extLst>
      <p:ext uri="{BB962C8B-B14F-4D97-AF65-F5344CB8AC3E}">
        <p14:creationId xmlns:p14="http://schemas.microsoft.com/office/powerpoint/2010/main" val="2084998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5D40F27-5CCE-42D0-889B-368DF11F6F6B}" type="slidenum">
              <a:rPr lang="en-GB" smtClean="0"/>
              <a:t>8</a:t>
            </a:fld>
            <a:endParaRPr lang="en-GB"/>
          </a:p>
        </p:txBody>
      </p:sp>
    </p:spTree>
    <p:extLst>
      <p:ext uri="{BB962C8B-B14F-4D97-AF65-F5344CB8AC3E}">
        <p14:creationId xmlns:p14="http://schemas.microsoft.com/office/powerpoint/2010/main" val="732471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You may have seen the short film which was playing as you entered the hall.</a:t>
            </a:r>
          </a:p>
          <a:p>
            <a:r>
              <a:rPr lang="en-GB" dirty="0">
                <a:cs typeface="Calibri"/>
              </a:rPr>
              <a:t>This provided you with an overview of the Labour Market for Lancaster and Morecambe. </a:t>
            </a:r>
          </a:p>
          <a:p>
            <a:r>
              <a:rPr lang="en-GB" dirty="0">
                <a:cs typeface="Calibri"/>
              </a:rPr>
              <a:t>In Lancashire we know that these 7 sectors are in high demand . This means if your child chooses qualifications which enable them to access a pathway to one of these sectors they are very likely to be able to access employment when they finish formal education. </a:t>
            </a:r>
          </a:p>
          <a:p>
            <a:endParaRPr lang="en-GB" dirty="0">
              <a:cs typeface="Calibri"/>
            </a:endParaRPr>
          </a:p>
        </p:txBody>
      </p:sp>
      <p:sp>
        <p:nvSpPr>
          <p:cNvPr id="4" name="Slide Number Placeholder 3"/>
          <p:cNvSpPr>
            <a:spLocks noGrp="1"/>
          </p:cNvSpPr>
          <p:nvPr>
            <p:ph type="sldNum" sz="quarter" idx="10"/>
          </p:nvPr>
        </p:nvSpPr>
        <p:spPr/>
        <p:txBody>
          <a:bodyPr/>
          <a:lstStyle/>
          <a:p>
            <a:fld id="{A5D40F27-5CCE-42D0-889B-368DF11F6F6B}" type="slidenum">
              <a:rPr lang="en-GB" smtClean="0"/>
              <a:t>9</a:t>
            </a:fld>
            <a:endParaRPr lang="en-GB"/>
          </a:p>
        </p:txBody>
      </p:sp>
    </p:spTree>
    <p:extLst>
      <p:ext uri="{BB962C8B-B14F-4D97-AF65-F5344CB8AC3E}">
        <p14:creationId xmlns:p14="http://schemas.microsoft.com/office/powerpoint/2010/main" val="106289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Hopefully on your way in tonight you collected an Options booklet and an options form, this is also available on our school website.</a:t>
            </a:r>
          </a:p>
          <a:p>
            <a:r>
              <a:rPr lang="en-GB" dirty="0">
                <a:cs typeface="Calibri"/>
              </a:rPr>
              <a:t>We also link other resources which parents and carers can use to support their child regularly on our school newsletter, which Is emailed every week and also available on the school website. </a:t>
            </a:r>
          </a:p>
        </p:txBody>
      </p:sp>
      <p:sp>
        <p:nvSpPr>
          <p:cNvPr id="4" name="Slide Number Placeholder 3"/>
          <p:cNvSpPr>
            <a:spLocks noGrp="1"/>
          </p:cNvSpPr>
          <p:nvPr>
            <p:ph type="sldNum" sz="quarter" idx="10"/>
          </p:nvPr>
        </p:nvSpPr>
        <p:spPr/>
        <p:txBody>
          <a:bodyPr/>
          <a:lstStyle/>
          <a:p>
            <a:fld id="{A5D40F27-5CCE-42D0-889B-368DF11F6F6B}" type="slidenum">
              <a:rPr lang="en-GB" smtClean="0"/>
              <a:t>10</a:t>
            </a:fld>
            <a:endParaRPr lang="en-GB"/>
          </a:p>
        </p:txBody>
      </p:sp>
    </p:spTree>
    <p:extLst>
      <p:ext uri="{BB962C8B-B14F-4D97-AF65-F5344CB8AC3E}">
        <p14:creationId xmlns:p14="http://schemas.microsoft.com/office/powerpoint/2010/main" val="2732956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F4F2573-BDDB-404E-BBB3-BD6CE475ECFE}"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C22615-0451-4DD1-AA9E-F3AC584C6E0F}" type="slidenum">
              <a:rPr lang="en-GB" smtClean="0"/>
              <a:t>‹#›</a:t>
            </a:fld>
            <a:endParaRPr lang="en-GB"/>
          </a:p>
        </p:txBody>
      </p:sp>
    </p:spTree>
    <p:extLst>
      <p:ext uri="{BB962C8B-B14F-4D97-AF65-F5344CB8AC3E}">
        <p14:creationId xmlns:p14="http://schemas.microsoft.com/office/powerpoint/2010/main" val="4102348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4F2573-BDDB-404E-BBB3-BD6CE475ECFE}"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C22615-0451-4DD1-AA9E-F3AC584C6E0F}" type="slidenum">
              <a:rPr lang="en-GB" smtClean="0"/>
              <a:t>‹#›</a:t>
            </a:fld>
            <a:endParaRPr lang="en-GB"/>
          </a:p>
        </p:txBody>
      </p:sp>
    </p:spTree>
    <p:extLst>
      <p:ext uri="{BB962C8B-B14F-4D97-AF65-F5344CB8AC3E}">
        <p14:creationId xmlns:p14="http://schemas.microsoft.com/office/powerpoint/2010/main" val="611299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4F2573-BDDB-404E-BBB3-BD6CE475ECFE}"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C22615-0451-4DD1-AA9E-F3AC584C6E0F}" type="slidenum">
              <a:rPr lang="en-GB" smtClean="0"/>
              <a:t>‹#›</a:t>
            </a:fld>
            <a:endParaRPr lang="en-GB"/>
          </a:p>
        </p:txBody>
      </p:sp>
    </p:spTree>
    <p:extLst>
      <p:ext uri="{BB962C8B-B14F-4D97-AF65-F5344CB8AC3E}">
        <p14:creationId xmlns:p14="http://schemas.microsoft.com/office/powerpoint/2010/main" val="904768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endParaRPr lang="en-GB"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800"/>
            <a:fld id="{BA644EAE-74C6-4087-A368-B69F34D41AC0}" type="datetimeFigureOut">
              <a:rPr lang="en-GB" smtClean="0">
                <a:solidFill>
                  <a:prstClr val="black">
                    <a:tint val="75000"/>
                  </a:prstClr>
                </a:solidFill>
              </a:rPr>
              <a:pPr defTabSz="685800"/>
              <a:t>27/02/2024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7661ECE-CB89-4BF9-964B-27CE7DA01952}" type="slidenum">
              <a:rPr lang="en-GB" smtClean="0">
                <a:solidFill>
                  <a:prstClr val="black">
                    <a:tint val="75000"/>
                  </a:prstClr>
                </a:solidFill>
              </a:rPr>
              <a:pPr defTabSz="685800"/>
              <a:t>‹#›</a:t>
            </a:fld>
            <a:endParaRPr lang="en-GB">
              <a:solidFill>
                <a:prstClr val="black">
                  <a:tint val="75000"/>
                </a:prstClr>
              </a:solidFill>
            </a:endParaRPr>
          </a:p>
        </p:txBody>
      </p:sp>
      <p:pic>
        <p:nvPicPr>
          <p:cNvPr id="7" name="Picture 6">
            <a:extLst>
              <a:ext uri="{FF2B5EF4-FFF2-40B4-BE49-F238E27FC236}">
                <a16:creationId xmlns:a16="http://schemas.microsoft.com/office/drawing/2014/main" id="{C87FAC89-5261-4DE4-B40D-BB356D34D3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0789" y="0"/>
            <a:ext cx="5953211" cy="6858000"/>
          </a:xfrm>
          <a:prstGeom prst="rect">
            <a:avLst/>
          </a:prstGeom>
        </p:spPr>
      </p:pic>
      <p:pic>
        <p:nvPicPr>
          <p:cNvPr id="8" name="Picture 7">
            <a:extLst>
              <a:ext uri="{FF2B5EF4-FFF2-40B4-BE49-F238E27FC236}">
                <a16:creationId xmlns:a16="http://schemas.microsoft.com/office/drawing/2014/main" id="{015D4F78-E4F0-4964-B49D-5D6205F577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59279" y="6175044"/>
            <a:ext cx="3104768" cy="682957"/>
          </a:xfrm>
          <a:prstGeom prst="rect">
            <a:avLst/>
          </a:prstGeom>
        </p:spPr>
      </p:pic>
    </p:spTree>
    <p:extLst>
      <p:ext uri="{BB962C8B-B14F-4D97-AF65-F5344CB8AC3E}">
        <p14:creationId xmlns:p14="http://schemas.microsoft.com/office/powerpoint/2010/main" val="1745882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fld id="{BA644EAE-74C6-4087-A368-B69F34D41AC0}" type="datetimeFigureOut">
              <a:rPr lang="en-GB" smtClean="0">
                <a:solidFill>
                  <a:prstClr val="black">
                    <a:tint val="75000"/>
                  </a:prstClr>
                </a:solidFill>
              </a:rPr>
              <a:pPr defTabSz="685800"/>
              <a:t>27/02/2024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7661ECE-CB89-4BF9-964B-27CE7DA0195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449092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BA644EAE-74C6-4087-A368-B69F34D41AC0}" type="datetimeFigureOut">
              <a:rPr lang="en-GB" smtClean="0">
                <a:solidFill>
                  <a:prstClr val="black">
                    <a:tint val="75000"/>
                  </a:prstClr>
                </a:solidFill>
              </a:rPr>
              <a:pPr defTabSz="685800"/>
              <a:t>27/02/2024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7661ECE-CB89-4BF9-964B-27CE7DA0195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175348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800"/>
            <a:fld id="{BA644EAE-74C6-4087-A368-B69F34D41AC0}" type="datetimeFigureOut">
              <a:rPr lang="en-GB" smtClean="0">
                <a:solidFill>
                  <a:prstClr val="black">
                    <a:tint val="75000"/>
                  </a:prstClr>
                </a:solidFill>
              </a:rPr>
              <a:pPr defTabSz="685800"/>
              <a:t>27/02/2024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7661ECE-CB89-4BF9-964B-27CE7DA0195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835284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800"/>
            <a:fld id="{BA644EAE-74C6-4087-A368-B69F34D41AC0}" type="datetimeFigureOut">
              <a:rPr lang="en-GB" smtClean="0">
                <a:solidFill>
                  <a:prstClr val="black">
                    <a:tint val="75000"/>
                  </a:prstClr>
                </a:solidFill>
              </a:rPr>
              <a:pPr defTabSz="685800"/>
              <a:t>27/02/2024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67661ECE-CB89-4BF9-964B-27CE7DA0195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402546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800"/>
            <a:fld id="{BA644EAE-74C6-4087-A368-B69F34D41AC0}" type="datetimeFigureOut">
              <a:rPr lang="en-GB" smtClean="0">
                <a:solidFill>
                  <a:prstClr val="black">
                    <a:tint val="75000"/>
                  </a:prstClr>
                </a:solidFill>
              </a:rPr>
              <a:pPr defTabSz="685800"/>
              <a:t>27/02/2024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67661ECE-CB89-4BF9-964B-27CE7DA0195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60784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A644EAE-74C6-4087-A368-B69F34D41AC0}" type="datetimeFigureOut">
              <a:rPr lang="en-GB" smtClean="0">
                <a:solidFill>
                  <a:prstClr val="black">
                    <a:tint val="75000"/>
                  </a:prstClr>
                </a:solidFill>
              </a:rPr>
              <a:pPr defTabSz="685800"/>
              <a:t>27/02/2024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67661ECE-CB89-4BF9-964B-27CE7DA0195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878505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BA644EAE-74C6-4087-A368-B69F34D41AC0}" type="datetimeFigureOut">
              <a:rPr lang="en-GB" smtClean="0">
                <a:solidFill>
                  <a:prstClr val="black">
                    <a:tint val="75000"/>
                  </a:prstClr>
                </a:solidFill>
              </a:rPr>
              <a:pPr defTabSz="685800"/>
              <a:t>27/02/2024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7661ECE-CB89-4BF9-964B-27CE7DA0195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871504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4F2573-BDDB-404E-BBB3-BD6CE475ECFE}"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C22615-0451-4DD1-AA9E-F3AC584C6E0F}" type="slidenum">
              <a:rPr lang="en-GB" smtClean="0"/>
              <a:t>‹#›</a:t>
            </a:fld>
            <a:endParaRPr lang="en-GB"/>
          </a:p>
        </p:txBody>
      </p:sp>
    </p:spTree>
    <p:extLst>
      <p:ext uri="{BB962C8B-B14F-4D97-AF65-F5344CB8AC3E}">
        <p14:creationId xmlns:p14="http://schemas.microsoft.com/office/powerpoint/2010/main" val="1356150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BA644EAE-74C6-4087-A368-B69F34D41AC0}" type="datetimeFigureOut">
              <a:rPr lang="en-GB" smtClean="0">
                <a:solidFill>
                  <a:prstClr val="black">
                    <a:tint val="75000"/>
                  </a:prstClr>
                </a:solidFill>
              </a:rPr>
              <a:pPr defTabSz="685800"/>
              <a:t>27/02/2024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7661ECE-CB89-4BF9-964B-27CE7DA0195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745074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fld id="{BA644EAE-74C6-4087-A368-B69F34D41AC0}" type="datetimeFigureOut">
              <a:rPr lang="en-GB" smtClean="0">
                <a:solidFill>
                  <a:prstClr val="black">
                    <a:tint val="75000"/>
                  </a:prstClr>
                </a:solidFill>
              </a:rPr>
              <a:pPr defTabSz="685800"/>
              <a:t>27/02/2024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7661ECE-CB89-4BF9-964B-27CE7DA0195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372636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fld id="{BA644EAE-74C6-4087-A368-B69F34D41AC0}" type="datetimeFigureOut">
              <a:rPr lang="en-GB" smtClean="0">
                <a:solidFill>
                  <a:prstClr val="black">
                    <a:tint val="75000"/>
                  </a:prstClr>
                </a:solidFill>
              </a:rPr>
              <a:pPr defTabSz="685800"/>
              <a:t>27/02/2024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7661ECE-CB89-4BF9-964B-27CE7DA01952}"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733312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4F2573-BDDB-404E-BBB3-BD6CE475ECFE}" type="datetimeFigureOut">
              <a:rPr lang="en-GB" smtClean="0"/>
              <a:t>27/02/2024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3C22615-0451-4DD1-AA9E-F3AC584C6E0F}" type="slidenum">
              <a:rPr lang="en-GB" smtClean="0"/>
              <a:t>‹#›</a:t>
            </a:fld>
            <a:endParaRPr lang="en-GB"/>
          </a:p>
        </p:txBody>
      </p:sp>
    </p:spTree>
    <p:extLst>
      <p:ext uri="{BB962C8B-B14F-4D97-AF65-F5344CB8AC3E}">
        <p14:creationId xmlns:p14="http://schemas.microsoft.com/office/powerpoint/2010/main" val="2588233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4F2573-BDDB-404E-BBB3-BD6CE475ECFE}" type="datetimeFigureOut">
              <a:rPr lang="en-GB" smtClean="0"/>
              <a:t>27/02/2024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3C22615-0451-4DD1-AA9E-F3AC584C6E0F}" type="slidenum">
              <a:rPr lang="en-GB" smtClean="0"/>
              <a:t>‹#›</a:t>
            </a:fld>
            <a:endParaRPr lang="en-GB"/>
          </a:p>
        </p:txBody>
      </p:sp>
    </p:spTree>
    <p:extLst>
      <p:ext uri="{BB962C8B-B14F-4D97-AF65-F5344CB8AC3E}">
        <p14:creationId xmlns:p14="http://schemas.microsoft.com/office/powerpoint/2010/main" val="74097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4F2573-BDDB-404E-BBB3-BD6CE475ECFE}" type="datetimeFigureOut">
              <a:rPr lang="en-GB" smtClean="0"/>
              <a:t>27/02/2024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3C22615-0451-4DD1-AA9E-F3AC584C6E0F}" type="slidenum">
              <a:rPr lang="en-GB" smtClean="0"/>
              <a:t>‹#›</a:t>
            </a:fld>
            <a:endParaRPr lang="en-GB"/>
          </a:p>
        </p:txBody>
      </p:sp>
    </p:spTree>
    <p:extLst>
      <p:ext uri="{BB962C8B-B14F-4D97-AF65-F5344CB8AC3E}">
        <p14:creationId xmlns:p14="http://schemas.microsoft.com/office/powerpoint/2010/main" val="2860496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4F2573-BDDB-404E-BBB3-BD6CE475ECFE}" type="datetimeFigureOut">
              <a:rPr lang="en-GB" smtClean="0"/>
              <a:t>27/02/2024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3C22615-0451-4DD1-AA9E-F3AC584C6E0F}" type="slidenum">
              <a:rPr lang="en-GB" smtClean="0"/>
              <a:t>‹#›</a:t>
            </a:fld>
            <a:endParaRPr lang="en-GB"/>
          </a:p>
        </p:txBody>
      </p:sp>
    </p:spTree>
    <p:extLst>
      <p:ext uri="{BB962C8B-B14F-4D97-AF65-F5344CB8AC3E}">
        <p14:creationId xmlns:p14="http://schemas.microsoft.com/office/powerpoint/2010/main" val="2750248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F2573-BDDB-404E-BBB3-BD6CE475ECFE}" type="datetimeFigureOut">
              <a:rPr lang="en-GB" smtClean="0"/>
              <a:t>27/02/2024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3C22615-0451-4DD1-AA9E-F3AC584C6E0F}" type="slidenum">
              <a:rPr lang="en-GB" smtClean="0"/>
              <a:t>‹#›</a:t>
            </a:fld>
            <a:endParaRPr lang="en-GB"/>
          </a:p>
        </p:txBody>
      </p:sp>
    </p:spTree>
    <p:extLst>
      <p:ext uri="{BB962C8B-B14F-4D97-AF65-F5344CB8AC3E}">
        <p14:creationId xmlns:p14="http://schemas.microsoft.com/office/powerpoint/2010/main" val="231114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4F2573-BDDB-404E-BBB3-BD6CE475ECFE}" type="datetimeFigureOut">
              <a:rPr lang="en-GB" smtClean="0"/>
              <a:t>27/02/2024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3C22615-0451-4DD1-AA9E-F3AC584C6E0F}" type="slidenum">
              <a:rPr lang="en-GB" smtClean="0"/>
              <a:t>‹#›</a:t>
            </a:fld>
            <a:endParaRPr lang="en-GB"/>
          </a:p>
        </p:txBody>
      </p:sp>
    </p:spTree>
    <p:extLst>
      <p:ext uri="{BB962C8B-B14F-4D97-AF65-F5344CB8AC3E}">
        <p14:creationId xmlns:p14="http://schemas.microsoft.com/office/powerpoint/2010/main" val="1688085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4F2573-BDDB-404E-BBB3-BD6CE475ECFE}" type="datetimeFigureOut">
              <a:rPr lang="en-GB" smtClean="0"/>
              <a:t>27/02/2024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3C22615-0451-4DD1-AA9E-F3AC584C6E0F}" type="slidenum">
              <a:rPr lang="en-GB" smtClean="0"/>
              <a:t>‹#›</a:t>
            </a:fld>
            <a:endParaRPr lang="en-GB"/>
          </a:p>
        </p:txBody>
      </p:sp>
    </p:spTree>
    <p:extLst>
      <p:ext uri="{BB962C8B-B14F-4D97-AF65-F5344CB8AC3E}">
        <p14:creationId xmlns:p14="http://schemas.microsoft.com/office/powerpoint/2010/main" val="1684294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F2573-BDDB-404E-BBB3-BD6CE475ECFE}" type="datetimeFigureOut">
              <a:rPr lang="en-GB" smtClean="0"/>
              <a:t>27/02/2024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22615-0451-4DD1-AA9E-F3AC584C6E0F}" type="slidenum">
              <a:rPr lang="en-GB" smtClean="0"/>
              <a:t>‹#›</a:t>
            </a:fld>
            <a:endParaRPr lang="en-GB"/>
          </a:p>
        </p:txBody>
      </p:sp>
      <p:pic>
        <p:nvPicPr>
          <p:cNvPr id="7" name="Picture 6">
            <a:extLst>
              <a:ext uri="{FF2B5EF4-FFF2-40B4-BE49-F238E27FC236}">
                <a16:creationId xmlns:a16="http://schemas.microsoft.com/office/drawing/2014/main" id="{8DEA1FEA-2239-4D28-950E-B44EB62774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386" y="0"/>
            <a:ext cx="7937614" cy="6858000"/>
          </a:xfrm>
          <a:prstGeom prst="rect">
            <a:avLst/>
          </a:prstGeom>
        </p:spPr>
      </p:pic>
      <p:pic>
        <p:nvPicPr>
          <p:cNvPr id="8" name="Picture 7">
            <a:extLst>
              <a:ext uri="{FF2B5EF4-FFF2-40B4-BE49-F238E27FC236}">
                <a16:creationId xmlns:a16="http://schemas.microsoft.com/office/drawing/2014/main" id="{21A8FC59-8764-4FEE-9952-0EE9FE67B5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4300" y="6083713"/>
            <a:ext cx="1701800" cy="684974"/>
          </a:xfrm>
          <a:prstGeom prst="rect">
            <a:avLst/>
          </a:prstGeom>
        </p:spPr>
      </p:pic>
      <p:pic>
        <p:nvPicPr>
          <p:cNvPr id="9" name="Picture 8">
            <a:extLst>
              <a:ext uri="{FF2B5EF4-FFF2-40B4-BE49-F238E27FC236}">
                <a16:creationId xmlns:a16="http://schemas.microsoft.com/office/drawing/2014/main" id="{1304B6E4-38E4-4A82-9ABE-876D5A3F162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554540" y="6128187"/>
            <a:ext cx="4139690" cy="682957"/>
          </a:xfrm>
          <a:prstGeom prst="rect">
            <a:avLst/>
          </a:prstGeom>
        </p:spPr>
      </p:pic>
    </p:spTree>
    <p:extLst>
      <p:ext uri="{BB962C8B-B14F-4D97-AF65-F5344CB8AC3E}">
        <p14:creationId xmlns:p14="http://schemas.microsoft.com/office/powerpoint/2010/main" val="901886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BA644EAE-74C6-4087-A368-B69F34D41AC0}" type="datetimeFigureOut">
              <a:rPr lang="en-GB" smtClean="0">
                <a:solidFill>
                  <a:prstClr val="black">
                    <a:tint val="75000"/>
                  </a:prstClr>
                </a:solidFill>
              </a:rPr>
              <a:pPr defTabSz="685800"/>
              <a:t>27/02/2024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7661ECE-CB89-4BF9-964B-27CE7DA01952}" type="slidenum">
              <a:rPr lang="en-GB" smtClean="0">
                <a:solidFill>
                  <a:prstClr val="black">
                    <a:tint val="75000"/>
                  </a:prstClr>
                </a:solidFill>
              </a:rPr>
              <a:pPr defTabSz="685800"/>
              <a:t>‹#›</a:t>
            </a:fld>
            <a:endParaRPr lang="en-GB">
              <a:solidFill>
                <a:prstClr val="black">
                  <a:tint val="75000"/>
                </a:prstClr>
              </a:solidFill>
            </a:endParaRPr>
          </a:p>
        </p:txBody>
      </p:sp>
      <p:pic>
        <p:nvPicPr>
          <p:cNvPr id="7" name="Picture 6">
            <a:extLst>
              <a:ext uri="{FF2B5EF4-FFF2-40B4-BE49-F238E27FC236}">
                <a16:creationId xmlns:a16="http://schemas.microsoft.com/office/drawing/2014/main" id="{601FD7ED-988E-4866-90D9-9F536A926E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90789" y="0"/>
            <a:ext cx="5953211" cy="6858000"/>
          </a:xfrm>
          <a:prstGeom prst="rect">
            <a:avLst/>
          </a:prstGeom>
        </p:spPr>
      </p:pic>
      <p:pic>
        <p:nvPicPr>
          <p:cNvPr id="8" name="Picture 7">
            <a:extLst>
              <a:ext uri="{FF2B5EF4-FFF2-40B4-BE49-F238E27FC236}">
                <a16:creationId xmlns:a16="http://schemas.microsoft.com/office/drawing/2014/main" id="{53261BF0-5AE1-4EF4-B6D4-D4CE04A6AF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459279" y="6175044"/>
            <a:ext cx="3104768" cy="682957"/>
          </a:xfrm>
          <a:prstGeom prst="rect">
            <a:avLst/>
          </a:prstGeom>
        </p:spPr>
      </p:pic>
      <p:pic>
        <p:nvPicPr>
          <p:cNvPr id="9" name="Picture 8">
            <a:extLst>
              <a:ext uri="{FF2B5EF4-FFF2-40B4-BE49-F238E27FC236}">
                <a16:creationId xmlns:a16="http://schemas.microsoft.com/office/drawing/2014/main" id="{639C73D1-99F2-4A7E-BA06-D9ECB652380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5725" y="6083713"/>
            <a:ext cx="1276350" cy="684974"/>
          </a:xfrm>
          <a:prstGeom prst="rect">
            <a:avLst/>
          </a:prstGeom>
        </p:spPr>
      </p:pic>
    </p:spTree>
    <p:extLst>
      <p:ext uri="{BB962C8B-B14F-4D97-AF65-F5344CB8AC3E}">
        <p14:creationId xmlns:p14="http://schemas.microsoft.com/office/powerpoint/2010/main" val="27600952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31767" y="464927"/>
            <a:ext cx="8088284" cy="707886"/>
          </a:xfrm>
          <a:prstGeom prst="rect">
            <a:avLst/>
          </a:prstGeom>
          <a:noFill/>
        </p:spPr>
        <p:txBody>
          <a:bodyPr wrap="square" lIns="91440" tIns="45720" rIns="91440" bIns="45720" rtlCol="0" anchor="t">
            <a:spAutoFit/>
          </a:bodyPr>
          <a:lstStyle/>
          <a:p>
            <a:pPr algn="ctr"/>
            <a:r>
              <a:rPr lang="en-GB" sz="4000" dirty="0">
                <a:latin typeface="Arial"/>
                <a:cs typeface="Arial"/>
              </a:rPr>
              <a:t>Options Information Evening 2024</a:t>
            </a:r>
            <a:endParaRPr lang="en-GB" sz="4000" dirty="0">
              <a:latin typeface="Arial" panose="020B0604020202020204" pitchFamily="34" charset="0"/>
              <a:cs typeface="Arial" panose="020B0604020202020204" pitchFamily="34" charset="0"/>
            </a:endParaRPr>
          </a:p>
        </p:txBody>
      </p:sp>
      <p:pic>
        <p:nvPicPr>
          <p:cNvPr id="3" name="Picture 5">
            <a:extLst>
              <a:ext uri="{FF2B5EF4-FFF2-40B4-BE49-F238E27FC236}">
                <a16:creationId xmlns:a16="http://schemas.microsoft.com/office/drawing/2014/main" id="{43BB5370-AEC0-4B3A-A318-FD2D290040D3}"/>
              </a:ext>
            </a:extLst>
          </p:cNvPr>
          <p:cNvPicPr>
            <a:picLocks noChangeAspect="1"/>
          </p:cNvPicPr>
          <p:nvPr/>
        </p:nvPicPr>
        <p:blipFill>
          <a:blip r:embed="rId3"/>
          <a:stretch>
            <a:fillRect/>
          </a:stretch>
        </p:blipFill>
        <p:spPr>
          <a:xfrm>
            <a:off x="1647645" y="1593989"/>
            <a:ext cx="6150633" cy="3856927"/>
          </a:xfrm>
          <a:prstGeom prst="rect">
            <a:avLst/>
          </a:prstGeom>
        </p:spPr>
      </p:pic>
    </p:spTree>
    <p:extLst>
      <p:ext uri="{BB962C8B-B14F-4D97-AF65-F5344CB8AC3E}">
        <p14:creationId xmlns:p14="http://schemas.microsoft.com/office/powerpoint/2010/main" val="436016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Graphical user interface, text, application&#10;&#10;Description automatically generated">
            <a:extLst>
              <a:ext uri="{FF2B5EF4-FFF2-40B4-BE49-F238E27FC236}">
                <a16:creationId xmlns:a16="http://schemas.microsoft.com/office/drawing/2014/main" id="{A5BCF1A2-9C31-4892-85A1-15DF2E935235}"/>
              </a:ext>
            </a:extLst>
          </p:cNvPr>
          <p:cNvPicPr>
            <a:picLocks noChangeAspect="1"/>
          </p:cNvPicPr>
          <p:nvPr/>
        </p:nvPicPr>
        <p:blipFill>
          <a:blip r:embed="rId3"/>
          <a:stretch>
            <a:fillRect/>
          </a:stretch>
        </p:blipFill>
        <p:spPr>
          <a:xfrm>
            <a:off x="756250" y="1396665"/>
            <a:ext cx="7717765" cy="3518329"/>
          </a:xfrm>
          <a:prstGeom prst="rect">
            <a:avLst/>
          </a:prstGeom>
        </p:spPr>
      </p:pic>
      <p:sp>
        <p:nvSpPr>
          <p:cNvPr id="6" name="TextBox 5">
            <a:extLst>
              <a:ext uri="{FF2B5EF4-FFF2-40B4-BE49-F238E27FC236}">
                <a16:creationId xmlns:a16="http://schemas.microsoft.com/office/drawing/2014/main" id="{B83A408C-EB62-471E-831E-D99901E6B3E1}"/>
              </a:ext>
            </a:extLst>
          </p:cNvPr>
          <p:cNvSpPr txBox="1"/>
          <p:nvPr/>
        </p:nvSpPr>
        <p:spPr>
          <a:xfrm>
            <a:off x="396815" y="554966"/>
            <a:ext cx="84510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Arial" panose="020B0604020202020204" pitchFamily="34" charset="0"/>
                <a:cs typeface="Arial" panose="020B0604020202020204" pitchFamily="34" charset="0"/>
              </a:rPr>
              <a:t>Further Information - School Website</a:t>
            </a:r>
            <a:r>
              <a:rPr lang="en-US" sz="2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12265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599C1-E8E4-4913-8240-EC0F1CFD532E}"/>
              </a:ext>
            </a:extLst>
          </p:cNvPr>
          <p:cNvSpPr>
            <a:spLocks noGrp="1"/>
          </p:cNvSpPr>
          <p:nvPr>
            <p:ph type="title"/>
          </p:nvPr>
        </p:nvSpPr>
        <p:spPr/>
        <p:txBody>
          <a:bodyPr/>
          <a:lstStyle/>
          <a:p>
            <a:r>
              <a:rPr lang="en-US" dirty="0">
                <a:solidFill>
                  <a:srgbClr val="E50051"/>
                </a:solidFill>
                <a:latin typeface="Arial"/>
                <a:cs typeface="Calibri Light"/>
              </a:rPr>
              <a:t>Other support available tonight</a:t>
            </a:r>
            <a:endParaRPr lang="en-US" dirty="0">
              <a:solidFill>
                <a:srgbClr val="E50051"/>
              </a:solidFill>
            </a:endParaRPr>
          </a:p>
        </p:txBody>
      </p:sp>
      <p:sp>
        <p:nvSpPr>
          <p:cNvPr id="7" name="Content Placeholder 6">
            <a:extLst>
              <a:ext uri="{FF2B5EF4-FFF2-40B4-BE49-F238E27FC236}">
                <a16:creationId xmlns:a16="http://schemas.microsoft.com/office/drawing/2014/main" id="{C4AEF4FD-8A16-4C04-A770-028799063394}"/>
              </a:ext>
            </a:extLst>
          </p:cNvPr>
          <p:cNvSpPr>
            <a:spLocks noGrp="1"/>
          </p:cNvSpPr>
          <p:nvPr>
            <p:ph idx="1"/>
          </p:nvPr>
        </p:nvSpPr>
        <p:spPr/>
        <p:txBody>
          <a:bodyPr vert="horz" lIns="91440" tIns="45720" rIns="91440" bIns="45720" rtlCol="0" anchor="t">
            <a:normAutofit/>
          </a:bodyPr>
          <a:lstStyle/>
          <a:p>
            <a:pPr marL="0" indent="0">
              <a:buNone/>
            </a:pPr>
            <a:r>
              <a:rPr lang="en-US" dirty="0" err="1">
                <a:latin typeface="Arial"/>
                <a:cs typeface="Calibri"/>
              </a:rPr>
              <a:t>Ms</a:t>
            </a:r>
            <a:r>
              <a:rPr lang="en-US" dirty="0">
                <a:latin typeface="Arial"/>
                <a:cs typeface="Calibri"/>
              </a:rPr>
              <a:t> Mawdsley – Assistant SENDCO</a:t>
            </a:r>
            <a:endParaRPr lang="en-US" dirty="0">
              <a:cs typeface="Calibri"/>
            </a:endParaRPr>
          </a:p>
          <a:p>
            <a:pPr marL="0" indent="0">
              <a:buNone/>
            </a:pPr>
            <a:endParaRPr lang="en-US" dirty="0">
              <a:cs typeface="Calibri"/>
            </a:endParaRPr>
          </a:p>
          <a:p>
            <a:pPr marL="0" indent="0">
              <a:buNone/>
            </a:pPr>
            <a:r>
              <a:rPr lang="en-US" dirty="0" err="1">
                <a:latin typeface="Arial"/>
                <a:cs typeface="Calibri"/>
              </a:rPr>
              <a:t>Ms</a:t>
            </a:r>
            <a:r>
              <a:rPr lang="en-US" dirty="0">
                <a:latin typeface="Arial"/>
                <a:cs typeface="Calibri"/>
              </a:rPr>
              <a:t> Morris – Head of Year 9</a:t>
            </a:r>
            <a:endParaRPr lang="en-US" dirty="0">
              <a:cs typeface="Calibri"/>
            </a:endParaRP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198011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2B447-2F6C-4178-96AF-BBFB5E91097F}"/>
              </a:ext>
            </a:extLst>
          </p:cNvPr>
          <p:cNvSpPr>
            <a:spLocks noGrp="1"/>
          </p:cNvSpPr>
          <p:nvPr>
            <p:ph type="title"/>
          </p:nvPr>
        </p:nvSpPr>
        <p:spPr/>
        <p:txBody>
          <a:bodyPr/>
          <a:lstStyle/>
          <a:p>
            <a:r>
              <a:rPr lang="en-US" dirty="0">
                <a:solidFill>
                  <a:srgbClr val="E50051"/>
                </a:solidFill>
                <a:cs typeface="Calibri Light"/>
              </a:rPr>
              <a:t>Dates for your diary</a:t>
            </a:r>
            <a:endParaRPr lang="en-US" dirty="0">
              <a:solidFill>
                <a:srgbClr val="E50051"/>
              </a:solidFill>
            </a:endParaRPr>
          </a:p>
        </p:txBody>
      </p:sp>
      <p:sp>
        <p:nvSpPr>
          <p:cNvPr id="6" name="Content Placeholder 5">
            <a:extLst>
              <a:ext uri="{FF2B5EF4-FFF2-40B4-BE49-F238E27FC236}">
                <a16:creationId xmlns:a16="http://schemas.microsoft.com/office/drawing/2014/main" id="{A938B8DF-1B61-4CB6-976C-5E894FF58BE9}"/>
              </a:ext>
            </a:extLst>
          </p:cNvPr>
          <p:cNvSpPr>
            <a:spLocks noGrp="1"/>
          </p:cNvSpPr>
          <p:nvPr>
            <p:ph idx="1"/>
          </p:nvPr>
        </p:nvSpPr>
        <p:spPr/>
        <p:txBody>
          <a:bodyPr vert="horz" lIns="91440" tIns="45720" rIns="91440" bIns="45720" rtlCol="0" anchor="t">
            <a:normAutofit/>
          </a:bodyPr>
          <a:lstStyle/>
          <a:p>
            <a:pPr marL="0" indent="0">
              <a:buNone/>
            </a:pPr>
            <a:r>
              <a:rPr lang="en-US" b="1" dirty="0">
                <a:latin typeface="Arial"/>
                <a:ea typeface="+mn-lt"/>
                <a:cs typeface="+mn-lt"/>
              </a:rPr>
              <a:t>Thursday 14 March: </a:t>
            </a:r>
            <a:r>
              <a:rPr lang="en-US" sz="2400" dirty="0">
                <a:latin typeface="Arial"/>
                <a:ea typeface="+mn-lt"/>
                <a:cs typeface="+mn-lt"/>
              </a:rPr>
              <a:t>Year 9 Parents’ Evening on School Cloud 4:00pm to 7:00pm</a:t>
            </a:r>
            <a:endParaRPr lang="en-US" sz="3200" dirty="0">
              <a:latin typeface="Arial"/>
              <a:ea typeface="+mn-lt"/>
              <a:cs typeface="+mn-lt"/>
            </a:endParaRPr>
          </a:p>
          <a:p>
            <a:pPr marL="0" indent="0">
              <a:buNone/>
            </a:pPr>
            <a:endParaRPr lang="en-US" dirty="0">
              <a:ea typeface="+mn-lt"/>
              <a:cs typeface="+mn-lt"/>
            </a:endParaRPr>
          </a:p>
          <a:p>
            <a:pPr marL="0" indent="0">
              <a:buNone/>
            </a:pPr>
            <a:r>
              <a:rPr lang="en-US" sz="2400" dirty="0">
                <a:ea typeface="+mn-lt"/>
                <a:cs typeface="+mn-lt"/>
              </a:rPr>
              <a:t>This evening provides you with a final opportunity to discuss your child’s academic progress to date and ask any follow up questions regarding KS4 study.</a:t>
            </a:r>
          </a:p>
          <a:p>
            <a:pPr marL="0" indent="0">
              <a:buNone/>
            </a:pPr>
            <a:br>
              <a:rPr lang="en-US" dirty="0">
                <a:ea typeface="+mn-lt"/>
                <a:cs typeface="+mn-lt"/>
              </a:rPr>
            </a:br>
            <a:r>
              <a:rPr lang="en-US" b="1" dirty="0">
                <a:latin typeface="Arial"/>
                <a:ea typeface="+mn-lt"/>
                <a:cs typeface="+mn-lt"/>
              </a:rPr>
              <a:t>Thursday 21 March</a:t>
            </a:r>
            <a:r>
              <a:rPr lang="en-US" dirty="0">
                <a:latin typeface="Arial"/>
                <a:ea typeface="+mn-lt"/>
                <a:cs typeface="+mn-lt"/>
              </a:rPr>
              <a:t>: </a:t>
            </a:r>
            <a:r>
              <a:rPr lang="en-US" sz="2400" dirty="0">
                <a:latin typeface="Arial"/>
                <a:ea typeface="+mn-lt"/>
                <a:cs typeface="+mn-lt"/>
              </a:rPr>
              <a:t>Deadline for options forms to be submitted by pupils.</a:t>
            </a:r>
          </a:p>
          <a:p>
            <a:endParaRPr lang="en-US" dirty="0">
              <a:cs typeface="Calibri"/>
            </a:endParaRPr>
          </a:p>
          <a:p>
            <a:pPr lvl="1"/>
            <a:endParaRPr lang="en-US" dirty="0">
              <a:cs typeface="Calibri"/>
            </a:endParaRPr>
          </a:p>
        </p:txBody>
      </p:sp>
    </p:spTree>
    <p:extLst>
      <p:ext uri="{BB962C8B-B14F-4D97-AF65-F5344CB8AC3E}">
        <p14:creationId xmlns:p14="http://schemas.microsoft.com/office/powerpoint/2010/main" val="1783765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89225-ABEF-44C3-80AD-18F7997885C6}"/>
              </a:ext>
            </a:extLst>
          </p:cNvPr>
          <p:cNvSpPr>
            <a:spLocks noGrp="1"/>
          </p:cNvSpPr>
          <p:nvPr>
            <p:ph type="title"/>
          </p:nvPr>
        </p:nvSpPr>
        <p:spPr>
          <a:xfrm>
            <a:off x="692" y="-80572"/>
            <a:ext cx="9186467" cy="1325563"/>
          </a:xfrm>
        </p:spPr>
        <p:txBody>
          <a:bodyPr>
            <a:normAutofit/>
          </a:bodyPr>
          <a:lstStyle/>
          <a:p>
            <a:r>
              <a:rPr lang="en-US" sz="3200" dirty="0">
                <a:solidFill>
                  <a:srgbClr val="E50051"/>
                </a:solidFill>
                <a:cs typeface="Calibri Light"/>
              </a:rPr>
              <a:t>Subject presentations – 6.20, 6.45, 7.10 and 7.35</a:t>
            </a:r>
          </a:p>
        </p:txBody>
      </p:sp>
      <p:graphicFrame>
        <p:nvGraphicFramePr>
          <p:cNvPr id="4" name="Table 3">
            <a:extLst>
              <a:ext uri="{FF2B5EF4-FFF2-40B4-BE49-F238E27FC236}">
                <a16:creationId xmlns:a16="http://schemas.microsoft.com/office/drawing/2014/main" id="{7A7D41F2-D5EA-60EE-A53D-13FA17847374}"/>
              </a:ext>
            </a:extLst>
          </p:cNvPr>
          <p:cNvGraphicFramePr>
            <a:graphicFrameLocks noGrp="1"/>
          </p:cNvGraphicFramePr>
          <p:nvPr>
            <p:extLst>
              <p:ext uri="{D42A27DB-BD31-4B8C-83A1-F6EECF244321}">
                <p14:modId xmlns:p14="http://schemas.microsoft.com/office/powerpoint/2010/main" val="3485947872"/>
              </p:ext>
            </p:extLst>
          </p:nvPr>
        </p:nvGraphicFramePr>
        <p:xfrm>
          <a:off x="536330" y="993530"/>
          <a:ext cx="8112040" cy="5157130"/>
        </p:xfrm>
        <a:graphic>
          <a:graphicData uri="http://schemas.openxmlformats.org/drawingml/2006/table">
            <a:tbl>
              <a:tblPr bandRow="1">
                <a:tableStyleId>{5C22544A-7EE6-4342-B048-85BDC9FD1C3A}</a:tableStyleId>
              </a:tblPr>
              <a:tblGrid>
                <a:gridCol w="5790235">
                  <a:extLst>
                    <a:ext uri="{9D8B030D-6E8A-4147-A177-3AD203B41FA5}">
                      <a16:colId xmlns:a16="http://schemas.microsoft.com/office/drawing/2014/main" val="2105139633"/>
                    </a:ext>
                  </a:extLst>
                </a:gridCol>
                <a:gridCol w="2321805">
                  <a:extLst>
                    <a:ext uri="{9D8B030D-6E8A-4147-A177-3AD203B41FA5}">
                      <a16:colId xmlns:a16="http://schemas.microsoft.com/office/drawing/2014/main" val="3861722514"/>
                    </a:ext>
                  </a:extLst>
                </a:gridCol>
              </a:tblGrid>
              <a:tr h="468830">
                <a:tc>
                  <a:txBody>
                    <a:bodyPr/>
                    <a:lstStyle/>
                    <a:p>
                      <a:pPr lvl="0">
                        <a:lnSpc>
                          <a:spcPct val="150000"/>
                        </a:lnSpc>
                        <a:spcAft>
                          <a:spcPts val="0"/>
                        </a:spcAft>
                        <a:buNone/>
                      </a:pPr>
                      <a:r>
                        <a:rPr lang="en-GB" sz="2000" dirty="0">
                          <a:effectLst/>
                          <a:latin typeface="Arial"/>
                        </a:rPr>
                        <a:t>Subject</a:t>
                      </a:r>
                    </a:p>
                  </a:txBody>
                  <a:tcPr marL="0" marR="0" marT="0" marB="0">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lvl="0" algn="ctr">
                        <a:lnSpc>
                          <a:spcPct val="150000"/>
                        </a:lnSpc>
                        <a:spcAft>
                          <a:spcPts val="0"/>
                        </a:spcAft>
                        <a:buNone/>
                      </a:pPr>
                      <a:r>
                        <a:rPr lang="en-GB" sz="2000" dirty="0">
                          <a:effectLst/>
                          <a:latin typeface="Arial"/>
                        </a:rPr>
                        <a:t>Room</a:t>
                      </a:r>
                    </a:p>
                  </a:txBody>
                  <a:tcPr marL="0" marR="0" marT="0" marB="0">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2980510911"/>
                  </a:ext>
                </a:extLst>
              </a:tr>
              <a:tr h="468830">
                <a:tc>
                  <a:txBody>
                    <a:bodyPr/>
                    <a:lstStyle/>
                    <a:p>
                      <a:pPr rtl="0">
                        <a:lnSpc>
                          <a:spcPct val="150000"/>
                        </a:lnSpc>
                        <a:spcAft>
                          <a:spcPts val="0"/>
                        </a:spcAft>
                      </a:pPr>
                      <a:r>
                        <a:rPr lang="en-GB" sz="2000" dirty="0">
                          <a:effectLst/>
                          <a:latin typeface="Arial"/>
                        </a:rPr>
                        <a:t>Art and Design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50000"/>
                        </a:lnSpc>
                        <a:spcAft>
                          <a:spcPts val="0"/>
                        </a:spcAft>
                      </a:pPr>
                      <a:r>
                        <a:rPr lang="en-GB" sz="2000" dirty="0">
                          <a:effectLst/>
                          <a:latin typeface="Arial"/>
                        </a:rPr>
                        <a:t>A1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5475693"/>
                  </a:ext>
                </a:extLst>
              </a:tr>
              <a:tr h="468830">
                <a:tc>
                  <a:txBody>
                    <a:bodyPr/>
                    <a:lstStyle/>
                    <a:p>
                      <a:pPr lvl="0" rtl="0">
                        <a:lnSpc>
                          <a:spcPct val="150000"/>
                        </a:lnSpc>
                        <a:spcAft>
                          <a:spcPts val="0"/>
                        </a:spcAft>
                        <a:buNone/>
                      </a:pPr>
                      <a:r>
                        <a:rPr lang="en-GB" sz="2000" dirty="0">
                          <a:effectLst/>
                          <a:latin typeface="Arial"/>
                        </a:rPr>
                        <a:t>French / Spanish</a:t>
                      </a:r>
                      <a:endParaRPr lang="en-US"/>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0" algn="ctr" rtl="0">
                        <a:lnSpc>
                          <a:spcPct val="150000"/>
                        </a:lnSpc>
                        <a:spcAft>
                          <a:spcPts val="0"/>
                        </a:spcAft>
                        <a:buNone/>
                      </a:pPr>
                      <a:r>
                        <a:rPr lang="en-GB" sz="2000" dirty="0">
                          <a:effectLst/>
                          <a:latin typeface="Arial"/>
                        </a:rPr>
                        <a:t>A3</a:t>
                      </a:r>
                      <a:endParaRPr lang="en-US"/>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5297054"/>
                  </a:ext>
                </a:extLst>
              </a:tr>
              <a:tr h="468830">
                <a:tc>
                  <a:txBody>
                    <a:bodyPr/>
                    <a:lstStyle/>
                    <a:p>
                      <a:pPr rtl="0">
                        <a:lnSpc>
                          <a:spcPct val="150000"/>
                        </a:lnSpc>
                        <a:spcAft>
                          <a:spcPts val="0"/>
                        </a:spcAft>
                      </a:pPr>
                      <a:r>
                        <a:rPr lang="en-GB" sz="2000" dirty="0">
                          <a:effectLst/>
                          <a:latin typeface="Arial"/>
                        </a:rPr>
                        <a:t>Business and Enterprise / Creative iMedia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50000"/>
                        </a:lnSpc>
                        <a:spcAft>
                          <a:spcPts val="0"/>
                        </a:spcAft>
                      </a:pPr>
                      <a:r>
                        <a:rPr lang="en-GB" sz="2000" dirty="0">
                          <a:effectLst/>
                          <a:latin typeface="Arial"/>
                        </a:rPr>
                        <a:t>A4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1501383"/>
                  </a:ext>
                </a:extLst>
              </a:tr>
              <a:tr h="468830">
                <a:tc>
                  <a:txBody>
                    <a:bodyPr/>
                    <a:lstStyle/>
                    <a:p>
                      <a:pPr rtl="0">
                        <a:lnSpc>
                          <a:spcPct val="150000"/>
                        </a:lnSpc>
                        <a:spcAft>
                          <a:spcPts val="0"/>
                        </a:spcAft>
                      </a:pPr>
                      <a:r>
                        <a:rPr lang="en-GB" sz="2000" dirty="0">
                          <a:effectLst/>
                          <a:latin typeface="Arial"/>
                        </a:rPr>
                        <a:t>Geography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50000"/>
                        </a:lnSpc>
                        <a:spcAft>
                          <a:spcPts val="0"/>
                        </a:spcAft>
                      </a:pPr>
                      <a:r>
                        <a:rPr lang="en-GB" sz="2000" dirty="0">
                          <a:effectLst/>
                          <a:latin typeface="Arial"/>
                        </a:rPr>
                        <a:t>A5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99212654"/>
                  </a:ext>
                </a:extLst>
              </a:tr>
              <a:tr h="468830">
                <a:tc>
                  <a:txBody>
                    <a:bodyPr/>
                    <a:lstStyle/>
                    <a:p>
                      <a:pPr rtl="0">
                        <a:lnSpc>
                          <a:spcPct val="150000"/>
                        </a:lnSpc>
                        <a:spcAft>
                          <a:spcPts val="0"/>
                        </a:spcAft>
                      </a:pPr>
                      <a:r>
                        <a:rPr lang="en-GB" sz="2000" dirty="0">
                          <a:effectLst/>
                          <a:latin typeface="Arial"/>
                        </a:rPr>
                        <a:t>History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50000"/>
                        </a:lnSpc>
                        <a:spcAft>
                          <a:spcPts val="0"/>
                        </a:spcAft>
                      </a:pPr>
                      <a:r>
                        <a:rPr lang="en-GB" sz="2000" dirty="0">
                          <a:effectLst/>
                          <a:latin typeface="Arial"/>
                        </a:rPr>
                        <a:t>A11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443518"/>
                  </a:ext>
                </a:extLst>
              </a:tr>
              <a:tr h="468830">
                <a:tc>
                  <a:txBody>
                    <a:bodyPr/>
                    <a:lstStyle/>
                    <a:p>
                      <a:pPr rtl="0">
                        <a:lnSpc>
                          <a:spcPct val="150000"/>
                        </a:lnSpc>
                        <a:spcAft>
                          <a:spcPts val="0"/>
                        </a:spcAft>
                      </a:pPr>
                      <a:r>
                        <a:rPr lang="en-GB" sz="2000" dirty="0">
                          <a:effectLst/>
                          <a:latin typeface="Arial"/>
                        </a:rPr>
                        <a:t>Hospitality and Catering / Design Technology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50000"/>
                        </a:lnSpc>
                        <a:spcAft>
                          <a:spcPts val="0"/>
                        </a:spcAft>
                      </a:pPr>
                      <a:r>
                        <a:rPr lang="en-GB" sz="2000" dirty="0">
                          <a:effectLst/>
                          <a:latin typeface="Arial"/>
                        </a:rPr>
                        <a:t>A6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4568656"/>
                  </a:ext>
                </a:extLst>
              </a:tr>
              <a:tr h="468830">
                <a:tc>
                  <a:txBody>
                    <a:bodyPr/>
                    <a:lstStyle/>
                    <a:p>
                      <a:pPr rtl="0">
                        <a:lnSpc>
                          <a:spcPct val="150000"/>
                        </a:lnSpc>
                        <a:spcAft>
                          <a:spcPts val="0"/>
                        </a:spcAft>
                      </a:pPr>
                      <a:r>
                        <a:rPr lang="en-GB" sz="2000" dirty="0">
                          <a:effectLst/>
                          <a:latin typeface="Arial"/>
                        </a:rPr>
                        <a:t>Music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50000"/>
                        </a:lnSpc>
                        <a:spcAft>
                          <a:spcPts val="0"/>
                        </a:spcAft>
                      </a:pPr>
                      <a:r>
                        <a:rPr lang="en-GB" sz="2000" dirty="0">
                          <a:effectLst/>
                          <a:latin typeface="Arial"/>
                        </a:rPr>
                        <a:t>A10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48809363"/>
                  </a:ext>
                </a:extLst>
              </a:tr>
              <a:tr h="468830">
                <a:tc>
                  <a:txBody>
                    <a:bodyPr/>
                    <a:lstStyle/>
                    <a:p>
                      <a:pPr rtl="0">
                        <a:lnSpc>
                          <a:spcPct val="150000"/>
                        </a:lnSpc>
                        <a:spcAft>
                          <a:spcPts val="0"/>
                        </a:spcAft>
                      </a:pPr>
                      <a:r>
                        <a:rPr lang="en-GB" sz="2000" dirty="0">
                          <a:effectLst/>
                          <a:latin typeface="Arial"/>
                        </a:rPr>
                        <a:t>Religious Studies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50000"/>
                        </a:lnSpc>
                        <a:spcAft>
                          <a:spcPts val="0"/>
                        </a:spcAft>
                      </a:pPr>
                      <a:r>
                        <a:rPr lang="en-GB" sz="2000" dirty="0">
                          <a:effectLst/>
                          <a:latin typeface="Arial"/>
                        </a:rPr>
                        <a:t>A7</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13956588"/>
                  </a:ext>
                </a:extLst>
              </a:tr>
              <a:tr h="468830">
                <a:tc>
                  <a:txBody>
                    <a:bodyPr/>
                    <a:lstStyle/>
                    <a:p>
                      <a:pPr rtl="0">
                        <a:lnSpc>
                          <a:spcPct val="150000"/>
                        </a:lnSpc>
                        <a:spcAft>
                          <a:spcPts val="0"/>
                        </a:spcAft>
                      </a:pPr>
                      <a:r>
                        <a:rPr lang="en-GB" sz="2000" dirty="0">
                          <a:effectLst/>
                          <a:latin typeface="Arial"/>
                        </a:rPr>
                        <a:t>Sports Studies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50000"/>
                        </a:lnSpc>
                        <a:spcAft>
                          <a:spcPts val="0"/>
                        </a:spcAft>
                      </a:pPr>
                      <a:r>
                        <a:rPr lang="en-GB" sz="2000" dirty="0">
                          <a:effectLst/>
                          <a:latin typeface="Arial"/>
                        </a:rPr>
                        <a:t>A8</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94447595"/>
                  </a:ext>
                </a:extLst>
              </a:tr>
              <a:tr h="468830">
                <a:tc>
                  <a:txBody>
                    <a:bodyPr/>
                    <a:lstStyle/>
                    <a:p>
                      <a:pPr rtl="0">
                        <a:lnSpc>
                          <a:spcPct val="150000"/>
                        </a:lnSpc>
                        <a:spcAft>
                          <a:spcPts val="0"/>
                        </a:spcAft>
                      </a:pPr>
                      <a:r>
                        <a:rPr lang="en-GB" sz="2000" dirty="0">
                          <a:effectLst/>
                          <a:latin typeface="Arial"/>
                        </a:rPr>
                        <a:t>Triple Science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a:lnSpc>
                          <a:spcPct val="150000"/>
                        </a:lnSpc>
                        <a:spcAft>
                          <a:spcPts val="0"/>
                        </a:spcAft>
                      </a:pPr>
                      <a:r>
                        <a:rPr lang="en-GB" sz="2000" dirty="0">
                          <a:effectLst/>
                          <a:latin typeface="Arial"/>
                        </a:rPr>
                        <a:t>A9</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1062048"/>
                  </a:ext>
                </a:extLst>
              </a:tr>
            </a:tbl>
          </a:graphicData>
        </a:graphic>
      </p:graphicFrame>
    </p:spTree>
    <p:extLst>
      <p:ext uri="{BB962C8B-B14F-4D97-AF65-F5344CB8AC3E}">
        <p14:creationId xmlns:p14="http://schemas.microsoft.com/office/powerpoint/2010/main" val="3987266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989713BA-3B95-6C9D-3F94-37B1C8247C09}"/>
              </a:ext>
            </a:extLst>
          </p:cNvPr>
          <p:cNvSpPr txBox="1"/>
          <p:nvPr/>
        </p:nvSpPr>
        <p:spPr>
          <a:xfrm>
            <a:off x="494814" y="1113329"/>
            <a:ext cx="8283426" cy="138499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800" dirty="0">
                <a:latin typeface="Arial" panose="020B0604020202020204" pitchFamily="34" charset="0"/>
                <a:cs typeface="Arial" panose="020B0604020202020204" pitchFamily="34" charset="0"/>
              </a:rPr>
              <a:t>This can be a daunting time for pupils and parents. This evening is to help you to support your child in making well-informed choices. </a:t>
            </a:r>
          </a:p>
        </p:txBody>
      </p:sp>
      <p:pic>
        <p:nvPicPr>
          <p:cNvPr id="5" name="Picture 4" descr="Coronavirus Crisis Options for Employers -">
            <a:extLst>
              <a:ext uri="{FF2B5EF4-FFF2-40B4-BE49-F238E27FC236}">
                <a16:creationId xmlns:a16="http://schemas.microsoft.com/office/drawing/2014/main" id="{FA79DE21-6F17-264F-22A7-38AD4658C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5459" y="3071057"/>
            <a:ext cx="2997632" cy="16245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D3D1C51-65ED-D284-CA61-557EEDAABD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5419" y="3041026"/>
            <a:ext cx="2599073" cy="1624523"/>
          </a:xfrm>
          <a:prstGeom prst="rect">
            <a:avLst/>
          </a:prstGeom>
        </p:spPr>
      </p:pic>
      <p:pic>
        <p:nvPicPr>
          <p:cNvPr id="7" name="Picture 6">
            <a:extLst>
              <a:ext uri="{FF2B5EF4-FFF2-40B4-BE49-F238E27FC236}">
                <a16:creationId xmlns:a16="http://schemas.microsoft.com/office/drawing/2014/main" id="{58BD196C-4DB0-DC0C-CB13-934C09536B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87840" y="3041026"/>
            <a:ext cx="2599158" cy="1624523"/>
          </a:xfrm>
          <a:prstGeom prst="rect">
            <a:avLst/>
          </a:prstGeom>
        </p:spPr>
      </p:pic>
    </p:spTree>
    <p:extLst>
      <p:ext uri="{BB962C8B-B14F-4D97-AF65-F5344CB8AC3E}">
        <p14:creationId xmlns:p14="http://schemas.microsoft.com/office/powerpoint/2010/main" val="3207856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253" y="101583"/>
            <a:ext cx="8939463" cy="6186309"/>
          </a:xfrm>
          <a:prstGeom prst="rect">
            <a:avLst/>
          </a:prstGeom>
          <a:noFill/>
        </p:spPr>
        <p:txBody>
          <a:bodyPr wrap="square" lIns="91440" tIns="45720" rIns="91440" bIns="45720" rtlCol="0" anchor="t">
            <a:spAutoFit/>
          </a:bodyPr>
          <a:lstStyle/>
          <a:p>
            <a:r>
              <a:rPr lang="en-GB" sz="2400" dirty="0">
                <a:solidFill>
                  <a:srgbClr val="E50051"/>
                </a:solidFill>
                <a:latin typeface="Arial" panose="020B0604020202020204" pitchFamily="34" charset="0"/>
                <a:cs typeface="Arial" panose="020B0604020202020204" pitchFamily="34" charset="0"/>
              </a:rPr>
              <a:t>What are the main differences between Key Stage 3 and Key Stage 4?</a:t>
            </a:r>
          </a:p>
          <a:p>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Pupils take fewer subjects and become more ‘specialist’ in the options they choose</a:t>
            </a:r>
          </a:p>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There is more lesson time dedicated to each option subject</a:t>
            </a:r>
          </a:p>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Homework increases and there is more need for pupils to take responsibility for their own learning</a:t>
            </a:r>
          </a:p>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There are mock and final examinations in most subjects</a:t>
            </a:r>
          </a:p>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The exam results from KS4 help pupils to move onto their next phase of education.</a:t>
            </a:r>
          </a:p>
          <a:p>
            <a:endParaRPr lang="en-GB" dirty="0">
              <a:latin typeface="Berlin Sans FB" panose="020E0602020502020306" pitchFamily="34" charset="0"/>
            </a:endParaRPr>
          </a:p>
          <a:p>
            <a:r>
              <a:rPr lang="en-GB" dirty="0">
                <a:latin typeface="Berlin Sans FB" panose="020E0602020502020306" pitchFamily="34" charset="0"/>
              </a:rPr>
              <a:t> </a:t>
            </a:r>
          </a:p>
        </p:txBody>
      </p:sp>
    </p:spTree>
    <p:extLst>
      <p:ext uri="{BB962C8B-B14F-4D97-AF65-F5344CB8AC3E}">
        <p14:creationId xmlns:p14="http://schemas.microsoft.com/office/powerpoint/2010/main" val="180865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005" y="299545"/>
            <a:ext cx="7914290" cy="369332"/>
          </a:xfrm>
          <a:prstGeom prst="rect">
            <a:avLst/>
          </a:prstGeom>
          <a:noFill/>
        </p:spPr>
        <p:txBody>
          <a:bodyPr wrap="square" lIns="91440" tIns="45720" rIns="91440" bIns="45720" rtlCol="0" anchor="t">
            <a:spAutoFit/>
          </a:bodyPr>
          <a:lstStyle/>
          <a:p>
            <a:r>
              <a:rPr lang="en-GB" dirty="0">
                <a:solidFill>
                  <a:srgbClr val="E50051"/>
                </a:solidFill>
                <a:latin typeface="Arial" panose="020B0604020202020204" pitchFamily="34" charset="0"/>
                <a:cs typeface="Arial" panose="020B0604020202020204" pitchFamily="34" charset="0"/>
              </a:rPr>
              <a:t>How are GCSEs graded?</a:t>
            </a:r>
            <a:endParaRPr lang="en-US" dirty="0">
              <a:solidFill>
                <a:srgbClr val="E50051"/>
              </a:solidFill>
              <a:latin typeface="Arial" panose="020B0604020202020204" pitchFamily="34" charset="0"/>
              <a:cs typeface="Arial" panose="020B0604020202020204" pitchFamily="34" charset="0"/>
            </a:endParaRPr>
          </a:p>
        </p:txBody>
      </p:sp>
      <p:pic>
        <p:nvPicPr>
          <p:cNvPr id="3074" name="Picture 2" descr="Ofqual-new-GCSE-grades-postcar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780393"/>
            <a:ext cx="424815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1595611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786" y="299545"/>
            <a:ext cx="8395138" cy="5632311"/>
          </a:xfrm>
          <a:prstGeom prst="rect">
            <a:avLst/>
          </a:prstGeom>
          <a:noFill/>
        </p:spPr>
        <p:txBody>
          <a:bodyPr wrap="square" lIns="91440" tIns="45720" rIns="91440" bIns="45720" rtlCol="0" anchor="t">
            <a:spAutoFit/>
          </a:bodyPr>
          <a:lstStyle/>
          <a:p>
            <a:r>
              <a:rPr lang="en-GB" b="1" dirty="0">
                <a:solidFill>
                  <a:srgbClr val="E50051"/>
                </a:solidFill>
                <a:latin typeface="Arial"/>
                <a:ea typeface="+mn-lt"/>
                <a:cs typeface="Arial"/>
              </a:rPr>
              <a:t>What is the EBacc?</a:t>
            </a:r>
            <a:endParaRPr lang="en-US" dirty="0">
              <a:solidFill>
                <a:srgbClr val="E50051"/>
              </a:solidFill>
              <a:latin typeface="Arial" panose="020B0604020202020204" pitchFamily="34" charset="0"/>
              <a:ea typeface="+mn-lt"/>
              <a:cs typeface="Arial" panose="020B0604020202020204" pitchFamily="34" charset="0"/>
            </a:endParaRPr>
          </a:p>
          <a:p>
            <a:endParaRPr lang="en-GB" dirty="0">
              <a:latin typeface="Arial" panose="020B0604020202020204" pitchFamily="34" charset="0"/>
              <a:ea typeface="+mn-lt"/>
              <a:cs typeface="Arial" panose="020B0604020202020204" pitchFamily="34" charset="0"/>
            </a:endParaRPr>
          </a:p>
          <a:p>
            <a:r>
              <a:rPr lang="en-GB" dirty="0">
                <a:latin typeface="Arial"/>
                <a:ea typeface="+mn-lt"/>
                <a:cs typeface="Arial"/>
              </a:rPr>
              <a:t>The </a:t>
            </a:r>
            <a:r>
              <a:rPr lang="en-GB" dirty="0" err="1">
                <a:latin typeface="Arial"/>
                <a:ea typeface="+mn-lt"/>
                <a:cs typeface="Arial"/>
              </a:rPr>
              <a:t>Ebacc</a:t>
            </a:r>
            <a:r>
              <a:rPr lang="en-GB" dirty="0">
                <a:latin typeface="Arial"/>
                <a:ea typeface="+mn-lt"/>
                <a:cs typeface="Arial"/>
              </a:rPr>
              <a:t> is </a:t>
            </a:r>
            <a:r>
              <a:rPr lang="en-GB" b="1" dirty="0">
                <a:latin typeface="Arial"/>
                <a:ea typeface="+mn-lt"/>
                <a:cs typeface="Arial"/>
              </a:rPr>
              <a:t>not</a:t>
            </a:r>
            <a:r>
              <a:rPr lang="en-GB" dirty="0">
                <a:latin typeface="Arial"/>
                <a:ea typeface="+mn-lt"/>
                <a:cs typeface="Arial"/>
              </a:rPr>
              <a:t> a qualification in its own right, it is a suite of qualifications. </a:t>
            </a:r>
            <a:endParaRPr lang="en-GB" dirty="0">
              <a:latin typeface="Arial" panose="020B0604020202020204" pitchFamily="34" charset="0"/>
              <a:ea typeface="+mn-lt"/>
              <a:cs typeface="Arial" panose="020B0604020202020204" pitchFamily="34" charset="0"/>
            </a:endParaRPr>
          </a:p>
          <a:p>
            <a:endParaRPr lang="en-GB" dirty="0">
              <a:latin typeface="Arial" panose="020B0604020202020204" pitchFamily="34" charset="0"/>
              <a:ea typeface="+mn-lt"/>
              <a:cs typeface="Arial" panose="020B0604020202020204" pitchFamily="34" charset="0"/>
            </a:endParaRPr>
          </a:p>
          <a:p>
            <a:r>
              <a:rPr lang="en-GB" dirty="0">
                <a:latin typeface="Arial" panose="020B0604020202020204" pitchFamily="34" charset="0"/>
                <a:ea typeface="+mn-lt"/>
                <a:cs typeface="Arial" panose="020B0604020202020204" pitchFamily="34" charset="0"/>
              </a:rPr>
              <a:t>A child is considered to have achieved the EBacc if they have got ‘good passes’ (currently grade 4 or above) in </a:t>
            </a:r>
            <a:r>
              <a:rPr lang="en-GB" b="1" dirty="0">
                <a:latin typeface="Arial" panose="020B0604020202020204" pitchFamily="34" charset="0"/>
                <a:ea typeface="+mn-lt"/>
                <a:cs typeface="Arial" panose="020B0604020202020204" pitchFamily="34" charset="0"/>
              </a:rPr>
              <a:t>English, maths, science, history or geography </a:t>
            </a:r>
            <a:r>
              <a:rPr lang="en-GB" b="1" u="sng" dirty="0">
                <a:latin typeface="Arial" panose="020B0604020202020204" pitchFamily="34" charset="0"/>
                <a:ea typeface="+mn-lt"/>
                <a:cs typeface="Arial" panose="020B0604020202020204" pitchFamily="34" charset="0"/>
              </a:rPr>
              <a:t>and</a:t>
            </a:r>
            <a:r>
              <a:rPr lang="en-GB" b="1" dirty="0">
                <a:latin typeface="Arial" panose="020B0604020202020204" pitchFamily="34" charset="0"/>
                <a:ea typeface="+mn-lt"/>
                <a:cs typeface="Arial" panose="020B0604020202020204" pitchFamily="34" charset="0"/>
              </a:rPr>
              <a:t> a language</a:t>
            </a:r>
            <a:r>
              <a:rPr lang="en-GB" dirty="0">
                <a:latin typeface="Arial" panose="020B0604020202020204" pitchFamily="34" charset="0"/>
                <a:ea typeface="+mn-lt"/>
                <a:cs typeface="Arial" panose="020B0604020202020204" pitchFamily="34" charset="0"/>
              </a:rPr>
              <a:t>. </a:t>
            </a:r>
          </a:p>
          <a:p>
            <a:endParaRPr lang="en-GB" dirty="0">
              <a:latin typeface="Arial" panose="020B0604020202020204" pitchFamily="34" charset="0"/>
              <a:ea typeface="+mn-lt"/>
              <a:cs typeface="Arial" panose="020B0604020202020204" pitchFamily="34" charset="0"/>
            </a:endParaRPr>
          </a:p>
          <a:p>
            <a:r>
              <a:rPr lang="en-GB" dirty="0">
                <a:latin typeface="Arial" panose="020B0604020202020204" pitchFamily="34" charset="0"/>
                <a:ea typeface="+mn-lt"/>
                <a:cs typeface="Arial" panose="020B0604020202020204" pitchFamily="34" charset="0"/>
              </a:rPr>
              <a:t>At CLHS we offer the opportunity for pupils to take these subjects together and encourage them to experience a broad and balanced curriculum. </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b="1" dirty="0">
                <a:solidFill>
                  <a:srgbClr val="E50051"/>
                </a:solidFill>
                <a:latin typeface="Arial"/>
                <a:cs typeface="Arial"/>
              </a:rPr>
              <a:t>Should my child be taking the EBacc?</a:t>
            </a:r>
          </a:p>
          <a:p>
            <a:endParaRPr lang="en-GB" b="1" dirty="0">
              <a:solidFill>
                <a:srgbClr val="E50051"/>
              </a:solidFill>
              <a:latin typeface="Arial" panose="020B0604020202020204" pitchFamily="34" charset="0"/>
              <a:cs typeface="Arial" panose="020B0604020202020204" pitchFamily="34" charset="0"/>
            </a:endParaRPr>
          </a:p>
          <a:p>
            <a:r>
              <a:rPr lang="en-GB" dirty="0">
                <a:latin typeface="Arial"/>
                <a:cs typeface="Arial"/>
              </a:rPr>
              <a:t>We encourage our pupils to take the EBacc it as offers a good basis to build on for later study, for example, the languages element helps to improve vocabulary, and sentence construction; reinforcing the literacy needed in English, history and geography. It also deepens an understanding of other cultures. Some of the top universities consider EBacc combinations when making offers, and employers understand these subjects and qualifications.</a:t>
            </a:r>
          </a:p>
        </p:txBody>
      </p:sp>
    </p:spTree>
    <p:extLst>
      <p:ext uri="{BB962C8B-B14F-4D97-AF65-F5344CB8AC3E}">
        <p14:creationId xmlns:p14="http://schemas.microsoft.com/office/powerpoint/2010/main" val="42171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312" y="321409"/>
            <a:ext cx="8540151" cy="4154984"/>
          </a:xfrm>
          <a:prstGeom prst="rect">
            <a:avLst/>
          </a:prstGeom>
          <a:noFill/>
        </p:spPr>
        <p:txBody>
          <a:bodyPr wrap="square" lIns="91440" tIns="45720" rIns="91440" bIns="45720" rtlCol="0" anchor="t">
            <a:spAutoFit/>
          </a:bodyPr>
          <a:lstStyle/>
          <a:p>
            <a:r>
              <a:rPr lang="en-GB" sz="2400" dirty="0">
                <a:solidFill>
                  <a:srgbClr val="E50051"/>
                </a:solidFill>
                <a:latin typeface="Arial" panose="020B0604020202020204" pitchFamily="34" charset="0"/>
                <a:cs typeface="Arial" panose="020B0604020202020204" pitchFamily="34" charset="0"/>
              </a:rPr>
              <a:t>What are the compulsory subjects which pupils </a:t>
            </a:r>
            <a:r>
              <a:rPr lang="en-GB" sz="2400" u="sng" dirty="0">
                <a:solidFill>
                  <a:srgbClr val="E50051"/>
                </a:solidFill>
                <a:latin typeface="Arial" panose="020B0604020202020204" pitchFamily="34" charset="0"/>
                <a:cs typeface="Arial" panose="020B0604020202020204" pitchFamily="34" charset="0"/>
              </a:rPr>
              <a:t>must</a:t>
            </a:r>
            <a:r>
              <a:rPr lang="en-GB" sz="2400" dirty="0">
                <a:solidFill>
                  <a:srgbClr val="E50051"/>
                </a:solidFill>
                <a:latin typeface="Arial" panose="020B0604020202020204" pitchFamily="34" charset="0"/>
                <a:cs typeface="Arial" panose="020B0604020202020204" pitchFamily="34" charset="0"/>
              </a:rPr>
              <a:t> study?</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All pupils must study:</a:t>
            </a:r>
          </a:p>
          <a:p>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English literature and language (GCSE)</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Mathematics (GCSE)</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Science (GCSE) – either combined or triple</a:t>
            </a:r>
          </a:p>
          <a:p>
            <a:pPr marL="285750" indent="-285750">
              <a:buFont typeface="Arial" panose="020B0604020202020204" pitchFamily="34" charset="0"/>
              <a:buChar char="•"/>
            </a:pPr>
            <a:r>
              <a:rPr lang="en-GB" sz="2400" dirty="0">
                <a:latin typeface="Arial"/>
                <a:cs typeface="Arial"/>
              </a:rPr>
              <a:t>History and/or geography (GCSE), and/or French and/or Spanish – more than one can be taken</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Core PE – not examined</a:t>
            </a:r>
          </a:p>
          <a:p>
            <a:pPr marL="285750" indent="-285750">
              <a:buFont typeface="Arial" panose="020B0604020202020204" pitchFamily="34" charset="0"/>
              <a:buChar char="•"/>
            </a:pPr>
            <a:r>
              <a:rPr lang="en-GB" sz="2400" dirty="0">
                <a:latin typeface="Arial"/>
                <a:cs typeface="Arial"/>
              </a:rPr>
              <a:t>Life lessons  – not examined</a:t>
            </a:r>
          </a:p>
        </p:txBody>
      </p:sp>
      <p:pic>
        <p:nvPicPr>
          <p:cNvPr id="3" name="Picture 2" descr="A group of people sitting at desks in a classroom&#10;&#10;Description automatically generated">
            <a:extLst>
              <a:ext uri="{FF2B5EF4-FFF2-40B4-BE49-F238E27FC236}">
                <a16:creationId xmlns:a16="http://schemas.microsoft.com/office/drawing/2014/main" id="{EA718E1C-10B3-E015-2486-BC7EBC34976D}"/>
              </a:ext>
            </a:extLst>
          </p:cNvPr>
          <p:cNvPicPr>
            <a:picLocks noChangeAspect="1"/>
          </p:cNvPicPr>
          <p:nvPr/>
        </p:nvPicPr>
        <p:blipFill>
          <a:blip r:embed="rId3"/>
          <a:stretch>
            <a:fillRect/>
          </a:stretch>
        </p:blipFill>
        <p:spPr>
          <a:xfrm>
            <a:off x="5445225" y="3913931"/>
            <a:ext cx="3442865" cy="2155302"/>
          </a:xfrm>
          <a:prstGeom prst="rect">
            <a:avLst/>
          </a:prstGeom>
        </p:spPr>
      </p:pic>
    </p:spTree>
    <p:extLst>
      <p:ext uri="{BB962C8B-B14F-4D97-AF65-F5344CB8AC3E}">
        <p14:creationId xmlns:p14="http://schemas.microsoft.com/office/powerpoint/2010/main" val="237002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724" y="315310"/>
            <a:ext cx="8056179" cy="461665"/>
          </a:xfrm>
          <a:prstGeom prst="rect">
            <a:avLst/>
          </a:prstGeom>
          <a:noFill/>
        </p:spPr>
        <p:txBody>
          <a:bodyPr wrap="square" rtlCol="0">
            <a:spAutoFit/>
          </a:bodyPr>
          <a:lstStyle/>
          <a:p>
            <a:r>
              <a:rPr lang="en-GB" sz="2400" dirty="0">
                <a:solidFill>
                  <a:srgbClr val="E50051"/>
                </a:solidFill>
                <a:latin typeface="Arial" panose="020B0604020202020204" pitchFamily="34" charset="0"/>
                <a:cs typeface="Arial" panose="020B0604020202020204" pitchFamily="34" charset="0"/>
              </a:rPr>
              <a:t>What are the optional subjects?</a:t>
            </a:r>
          </a:p>
        </p:txBody>
      </p:sp>
      <p:sp>
        <p:nvSpPr>
          <p:cNvPr id="6" name="Control 1"/>
          <p:cNvSpPr>
            <a:spLocks noChangeArrowheads="1" noChangeShapeType="1"/>
          </p:cNvSpPr>
          <p:nvPr/>
        </p:nvSpPr>
        <p:spPr bwMode="auto">
          <a:xfrm>
            <a:off x="5187950" y="8413750"/>
            <a:ext cx="6400800" cy="19431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8" name="TextBox 7"/>
          <p:cNvSpPr txBox="1"/>
          <p:nvPr/>
        </p:nvSpPr>
        <p:spPr>
          <a:xfrm>
            <a:off x="806335" y="4787275"/>
            <a:ext cx="7604568" cy="1200329"/>
          </a:xfrm>
          <a:prstGeom prst="rect">
            <a:avLst/>
          </a:prstGeom>
          <a:noFill/>
        </p:spPr>
        <p:txBody>
          <a:bodyPr wrap="square" lIns="91440" tIns="45720" rIns="91440" bIns="45720" rtlCol="0" anchor="t">
            <a:spAutoFit/>
          </a:bodyPr>
          <a:lstStyle/>
          <a:p>
            <a:r>
              <a:rPr lang="en-GB" sz="2400" dirty="0">
                <a:latin typeface="Arial" panose="020B0604020202020204" pitchFamily="34" charset="0"/>
                <a:cs typeface="Arial" panose="020B0604020202020204" pitchFamily="34" charset="0"/>
              </a:rPr>
              <a:t>Final courses are subject to group sizes. So, while we endeavour to give 1st choices to ALL pupils, we ask you to indicate 2 reserve choices too.</a:t>
            </a:r>
          </a:p>
        </p:txBody>
      </p:sp>
      <p:graphicFrame>
        <p:nvGraphicFramePr>
          <p:cNvPr id="10" name="Table 9">
            <a:extLst>
              <a:ext uri="{FF2B5EF4-FFF2-40B4-BE49-F238E27FC236}">
                <a16:creationId xmlns:a16="http://schemas.microsoft.com/office/drawing/2014/main" id="{9DCDE7A1-1E01-4E47-BF1B-ABBB6EF3E08B}"/>
              </a:ext>
            </a:extLst>
          </p:cNvPr>
          <p:cNvGraphicFramePr>
            <a:graphicFrameLocks noGrp="1"/>
          </p:cNvGraphicFramePr>
          <p:nvPr>
            <p:extLst>
              <p:ext uri="{D42A27DB-BD31-4B8C-83A1-F6EECF244321}">
                <p14:modId xmlns:p14="http://schemas.microsoft.com/office/powerpoint/2010/main" val="4093068415"/>
              </p:ext>
            </p:extLst>
          </p:nvPr>
        </p:nvGraphicFramePr>
        <p:xfrm>
          <a:off x="463772" y="870720"/>
          <a:ext cx="8153533" cy="3551879"/>
        </p:xfrm>
        <a:graphic>
          <a:graphicData uri="http://schemas.openxmlformats.org/drawingml/2006/table">
            <a:tbl>
              <a:tblPr firstRow="1" firstCol="1" bandRow="1">
                <a:tableStyleId>{5940675A-B579-460E-94D1-54222C63F5DA}</a:tableStyleId>
              </a:tblPr>
              <a:tblGrid>
                <a:gridCol w="6957944">
                  <a:extLst>
                    <a:ext uri="{9D8B030D-6E8A-4147-A177-3AD203B41FA5}">
                      <a16:colId xmlns:a16="http://schemas.microsoft.com/office/drawing/2014/main" val="3041129219"/>
                    </a:ext>
                  </a:extLst>
                </a:gridCol>
                <a:gridCol w="1195589">
                  <a:extLst>
                    <a:ext uri="{9D8B030D-6E8A-4147-A177-3AD203B41FA5}">
                      <a16:colId xmlns:a16="http://schemas.microsoft.com/office/drawing/2014/main" val="358594271"/>
                    </a:ext>
                  </a:extLst>
                </a:gridCol>
              </a:tblGrid>
              <a:tr h="0">
                <a:tc>
                  <a:txBody>
                    <a:bodyPr/>
                    <a:lstStyle/>
                    <a:p>
                      <a:pPr>
                        <a:lnSpc>
                          <a:spcPct val="107000"/>
                        </a:lnSpc>
                        <a:spcAft>
                          <a:spcPts val="0"/>
                        </a:spcAft>
                      </a:pPr>
                      <a:r>
                        <a:rPr lang="en-US" dirty="0">
                          <a:effectLst/>
                          <a:latin typeface="Arial" panose="020B0604020202020204" pitchFamily="34" charset="0"/>
                          <a:cs typeface="Arial" panose="020B0604020202020204" pitchFamily="34" charset="0"/>
                        </a:rPr>
                        <a:t>Art and Design</a:t>
                      </a:r>
                    </a:p>
                  </a:txBody>
                  <a:tcPr marL="68580" marR="68580" marT="0" marB="0"/>
                </a:tc>
                <a:tc>
                  <a:txBody>
                    <a:bodyPr/>
                    <a:lstStyle/>
                    <a:p>
                      <a:pPr lvl="0">
                        <a:lnSpc>
                          <a:spcPct val="107000"/>
                        </a:lnSpc>
                        <a:spcAft>
                          <a:spcPts val="0"/>
                        </a:spcAft>
                        <a:buNone/>
                      </a:pPr>
                      <a:r>
                        <a:rPr lang="en-US" dirty="0">
                          <a:effectLst/>
                          <a:latin typeface="Arial" panose="020B0604020202020204" pitchFamily="34" charset="0"/>
                          <a:cs typeface="Arial" panose="020B0604020202020204" pitchFamily="34" charset="0"/>
                        </a:rPr>
                        <a:t>GCSE</a:t>
                      </a:r>
                    </a:p>
                  </a:txBody>
                  <a:tcPr marL="68580" marR="68580" marT="0" marB="0"/>
                </a:tc>
                <a:extLst>
                  <a:ext uri="{0D108BD9-81ED-4DB2-BD59-A6C34878D82A}">
                    <a16:rowId xmlns:a16="http://schemas.microsoft.com/office/drawing/2014/main" val="437383779"/>
                  </a:ext>
                </a:extLst>
              </a:tr>
              <a:tr h="0">
                <a:tc>
                  <a:txBody>
                    <a:bodyPr/>
                    <a:lstStyle/>
                    <a:p>
                      <a:pPr lvl="0">
                        <a:lnSpc>
                          <a:spcPct val="107000"/>
                        </a:lnSpc>
                        <a:spcAft>
                          <a:spcPts val="0"/>
                        </a:spcAft>
                        <a:buNone/>
                      </a:pPr>
                      <a:r>
                        <a:rPr lang="en-US" dirty="0">
                          <a:effectLst/>
                          <a:latin typeface="Arial"/>
                          <a:cs typeface="Arial"/>
                        </a:rPr>
                        <a:t>Business and Enterprise</a:t>
                      </a:r>
                      <a:endParaRPr lang="en-US" dirty="0"/>
                    </a:p>
                  </a:txBody>
                  <a:tcPr marL="68580" marR="68580" marT="0" marB="0"/>
                </a:tc>
                <a:tc>
                  <a:txBody>
                    <a:bodyPr/>
                    <a:lstStyle/>
                    <a:p>
                      <a:pPr lvl="0">
                        <a:lnSpc>
                          <a:spcPct val="107000"/>
                        </a:lnSpc>
                        <a:spcAft>
                          <a:spcPts val="0"/>
                        </a:spcAft>
                        <a:buNone/>
                      </a:pPr>
                      <a:r>
                        <a:rPr lang="en-US" dirty="0">
                          <a:effectLst/>
                          <a:latin typeface="Arial"/>
                          <a:cs typeface="Arial"/>
                        </a:rPr>
                        <a:t>Vocational</a:t>
                      </a:r>
                      <a:endParaRPr lang="en-US"/>
                    </a:p>
                  </a:txBody>
                  <a:tcPr marL="68580" marR="68580" marT="0" marB="0"/>
                </a:tc>
                <a:extLst>
                  <a:ext uri="{0D108BD9-81ED-4DB2-BD59-A6C34878D82A}">
                    <a16:rowId xmlns:a16="http://schemas.microsoft.com/office/drawing/2014/main" val="192484449"/>
                  </a:ext>
                </a:extLst>
              </a:tr>
              <a:tr h="0">
                <a:tc>
                  <a:txBody>
                    <a:bodyPr/>
                    <a:lstStyle/>
                    <a:p>
                      <a:pPr>
                        <a:lnSpc>
                          <a:spcPct val="107000"/>
                        </a:lnSpc>
                        <a:spcAft>
                          <a:spcPts val="0"/>
                        </a:spcAft>
                      </a:pPr>
                      <a:r>
                        <a:rPr lang="en-US" dirty="0">
                          <a:effectLst/>
                          <a:latin typeface="Arial" panose="020B0604020202020204" pitchFamily="34" charset="0"/>
                          <a:cs typeface="Arial" panose="020B0604020202020204" pitchFamily="34" charset="0"/>
                        </a:rPr>
                        <a:t>Creative iMedia (ICT)</a:t>
                      </a:r>
                    </a:p>
                  </a:txBody>
                  <a:tcPr marL="68580" marR="68580" marT="0" marB="0"/>
                </a:tc>
                <a:tc>
                  <a:txBody>
                    <a:bodyPr/>
                    <a:lstStyle/>
                    <a:p>
                      <a:pPr lvl="0">
                        <a:lnSpc>
                          <a:spcPct val="107000"/>
                        </a:lnSpc>
                        <a:spcAft>
                          <a:spcPts val="0"/>
                        </a:spcAft>
                        <a:buNone/>
                      </a:pPr>
                      <a:r>
                        <a:rPr lang="en-US" dirty="0">
                          <a:effectLst/>
                          <a:latin typeface="Arial" panose="020B0604020202020204" pitchFamily="34" charset="0"/>
                          <a:cs typeface="Arial" panose="020B0604020202020204" pitchFamily="34" charset="0"/>
                        </a:rPr>
                        <a:t>Vocational</a:t>
                      </a:r>
                    </a:p>
                  </a:txBody>
                  <a:tcPr marL="68580" marR="68580" marT="0" marB="0"/>
                </a:tc>
                <a:extLst>
                  <a:ext uri="{0D108BD9-81ED-4DB2-BD59-A6C34878D82A}">
                    <a16:rowId xmlns:a16="http://schemas.microsoft.com/office/drawing/2014/main" val="102228577"/>
                  </a:ext>
                </a:extLst>
              </a:tr>
              <a:tr h="0">
                <a:tc>
                  <a:txBody>
                    <a:bodyPr/>
                    <a:lstStyle/>
                    <a:p>
                      <a:pPr>
                        <a:lnSpc>
                          <a:spcPct val="107000"/>
                        </a:lnSpc>
                        <a:spcAft>
                          <a:spcPts val="0"/>
                        </a:spcAft>
                      </a:pPr>
                      <a:r>
                        <a:rPr lang="en-US" dirty="0">
                          <a:effectLst/>
                          <a:latin typeface="Arial" panose="020B0604020202020204" pitchFamily="34" charset="0"/>
                          <a:cs typeface="Arial" panose="020B0604020202020204" pitchFamily="34" charset="0"/>
                        </a:rPr>
                        <a:t>Design Technology</a:t>
                      </a:r>
                    </a:p>
                  </a:txBody>
                  <a:tcPr marL="68580" marR="68580" marT="0" marB="0"/>
                </a:tc>
                <a:tc>
                  <a:txBody>
                    <a:bodyPr/>
                    <a:lstStyle/>
                    <a:p>
                      <a:pPr lvl="0">
                        <a:lnSpc>
                          <a:spcPct val="107000"/>
                        </a:lnSpc>
                        <a:spcAft>
                          <a:spcPts val="0"/>
                        </a:spcAft>
                        <a:buNone/>
                      </a:pPr>
                      <a:r>
                        <a:rPr lang="en-US" dirty="0">
                          <a:effectLst/>
                          <a:latin typeface="Arial" panose="020B0604020202020204" pitchFamily="34" charset="0"/>
                          <a:cs typeface="Arial" panose="020B0604020202020204" pitchFamily="34" charset="0"/>
                        </a:rPr>
                        <a:t>GCSE</a:t>
                      </a:r>
                    </a:p>
                  </a:txBody>
                  <a:tcPr marL="68580" marR="68580" marT="0" marB="0"/>
                </a:tc>
                <a:extLst>
                  <a:ext uri="{0D108BD9-81ED-4DB2-BD59-A6C34878D82A}">
                    <a16:rowId xmlns:a16="http://schemas.microsoft.com/office/drawing/2014/main" val="2255484742"/>
                  </a:ext>
                </a:extLst>
              </a:tr>
              <a:tr h="0">
                <a:tc>
                  <a:txBody>
                    <a:bodyPr/>
                    <a:lstStyle/>
                    <a:p>
                      <a:pPr>
                        <a:lnSpc>
                          <a:spcPct val="107000"/>
                        </a:lnSpc>
                        <a:spcAft>
                          <a:spcPts val="0"/>
                        </a:spcAft>
                      </a:pPr>
                      <a:r>
                        <a:rPr lang="en-US" dirty="0">
                          <a:effectLst/>
                          <a:latin typeface="Arial" panose="020B0604020202020204" pitchFamily="34" charset="0"/>
                          <a:cs typeface="Arial" panose="020B0604020202020204" pitchFamily="34" charset="0"/>
                        </a:rPr>
                        <a:t>French </a:t>
                      </a:r>
                      <a:r>
                        <a:rPr lang="en-US" sz="1400" dirty="0">
                          <a:effectLst/>
                          <a:latin typeface="Arial" panose="020B0604020202020204" pitchFamily="34" charset="0"/>
                          <a:cs typeface="Arial" panose="020B0604020202020204" pitchFamily="34" charset="0"/>
                        </a:rPr>
                        <a:t>(do not choose this if you have selected it in section 1)</a:t>
                      </a:r>
                    </a:p>
                  </a:txBody>
                  <a:tcPr marL="68580" marR="68580" marT="0" marB="0"/>
                </a:tc>
                <a:tc>
                  <a:txBody>
                    <a:bodyPr/>
                    <a:lstStyle/>
                    <a:p>
                      <a:pPr lvl="0">
                        <a:lnSpc>
                          <a:spcPct val="107000"/>
                        </a:lnSpc>
                        <a:spcAft>
                          <a:spcPts val="0"/>
                        </a:spcAft>
                        <a:buNone/>
                      </a:pPr>
                      <a:r>
                        <a:rPr lang="en-US" dirty="0">
                          <a:effectLst/>
                          <a:latin typeface="Arial" panose="020B0604020202020204" pitchFamily="34" charset="0"/>
                          <a:cs typeface="Arial" panose="020B0604020202020204" pitchFamily="34" charset="0"/>
                        </a:rPr>
                        <a:t>GCSE</a:t>
                      </a:r>
                    </a:p>
                  </a:txBody>
                  <a:tcPr marL="68580" marR="68580" marT="0" marB="0"/>
                </a:tc>
                <a:extLst>
                  <a:ext uri="{0D108BD9-81ED-4DB2-BD59-A6C34878D82A}">
                    <a16:rowId xmlns:a16="http://schemas.microsoft.com/office/drawing/2014/main" val="2282328833"/>
                  </a:ext>
                </a:extLst>
              </a:tr>
              <a:tr h="257175">
                <a:tc>
                  <a:txBody>
                    <a:bodyPr/>
                    <a:lstStyle/>
                    <a:p>
                      <a:pPr>
                        <a:lnSpc>
                          <a:spcPct val="107000"/>
                        </a:lnSpc>
                        <a:spcAft>
                          <a:spcPts val="0"/>
                        </a:spcAft>
                      </a:pPr>
                      <a:r>
                        <a:rPr lang="en-US" dirty="0">
                          <a:effectLst/>
                          <a:latin typeface="Arial" panose="020B0604020202020204" pitchFamily="34" charset="0"/>
                          <a:cs typeface="Arial" panose="020B0604020202020204" pitchFamily="34" charset="0"/>
                        </a:rPr>
                        <a:t>Geography </a:t>
                      </a:r>
                      <a:r>
                        <a:rPr lang="en-US" sz="1400" dirty="0">
                          <a:effectLst/>
                          <a:latin typeface="Arial" panose="020B0604020202020204" pitchFamily="34" charset="0"/>
                          <a:cs typeface="Arial" panose="020B0604020202020204" pitchFamily="34" charset="0"/>
                        </a:rPr>
                        <a:t>(do not choose this if you have selected it in section 1)</a:t>
                      </a:r>
                    </a:p>
                  </a:txBody>
                  <a:tcPr marL="68580" marR="68580" marT="0" marB="0"/>
                </a:tc>
                <a:tc>
                  <a:txBody>
                    <a:bodyPr/>
                    <a:lstStyle/>
                    <a:p>
                      <a:pPr lvl="0">
                        <a:lnSpc>
                          <a:spcPct val="107000"/>
                        </a:lnSpc>
                        <a:spcAft>
                          <a:spcPts val="0"/>
                        </a:spcAft>
                        <a:buNone/>
                      </a:pPr>
                      <a:r>
                        <a:rPr lang="en-US" dirty="0">
                          <a:effectLst/>
                          <a:latin typeface="Arial" panose="020B0604020202020204" pitchFamily="34" charset="0"/>
                          <a:cs typeface="Arial" panose="020B0604020202020204" pitchFamily="34" charset="0"/>
                        </a:rPr>
                        <a:t>GCSE</a:t>
                      </a:r>
                    </a:p>
                  </a:txBody>
                  <a:tcPr marL="68580" marR="68580" marT="0" marB="0"/>
                </a:tc>
                <a:extLst>
                  <a:ext uri="{0D108BD9-81ED-4DB2-BD59-A6C34878D82A}">
                    <a16:rowId xmlns:a16="http://schemas.microsoft.com/office/drawing/2014/main" val="4241164510"/>
                  </a:ext>
                </a:extLst>
              </a:tr>
              <a:tr h="0">
                <a:tc>
                  <a:txBody>
                    <a:bodyPr/>
                    <a:lstStyle/>
                    <a:p>
                      <a:pPr>
                        <a:lnSpc>
                          <a:spcPct val="107000"/>
                        </a:lnSpc>
                        <a:spcAft>
                          <a:spcPts val="0"/>
                        </a:spcAft>
                      </a:pPr>
                      <a:r>
                        <a:rPr lang="en-US" dirty="0">
                          <a:effectLst/>
                          <a:latin typeface="Arial" panose="020B0604020202020204" pitchFamily="34" charset="0"/>
                          <a:cs typeface="Arial" panose="020B0604020202020204" pitchFamily="34" charset="0"/>
                        </a:rPr>
                        <a:t>History </a:t>
                      </a:r>
                      <a:r>
                        <a:rPr lang="en-US" sz="1400" dirty="0">
                          <a:effectLst/>
                          <a:latin typeface="Arial" panose="020B0604020202020204" pitchFamily="34" charset="0"/>
                          <a:cs typeface="Arial" panose="020B0604020202020204" pitchFamily="34" charset="0"/>
                        </a:rPr>
                        <a:t>(do not choose this if you have selected it in section 1)</a:t>
                      </a:r>
                    </a:p>
                  </a:txBody>
                  <a:tcPr marL="68580" marR="68580" marT="0" marB="0"/>
                </a:tc>
                <a:tc>
                  <a:txBody>
                    <a:bodyPr/>
                    <a:lstStyle/>
                    <a:p>
                      <a:pPr lvl="0">
                        <a:lnSpc>
                          <a:spcPct val="107000"/>
                        </a:lnSpc>
                        <a:spcAft>
                          <a:spcPts val="0"/>
                        </a:spcAft>
                        <a:buNone/>
                      </a:pPr>
                      <a:r>
                        <a:rPr lang="en-US" dirty="0">
                          <a:effectLst/>
                          <a:latin typeface="Arial" panose="020B0604020202020204" pitchFamily="34" charset="0"/>
                          <a:cs typeface="Arial" panose="020B0604020202020204" pitchFamily="34" charset="0"/>
                        </a:rPr>
                        <a:t>GCSE</a:t>
                      </a:r>
                    </a:p>
                  </a:txBody>
                  <a:tcPr marL="68580" marR="68580" marT="0" marB="0"/>
                </a:tc>
                <a:extLst>
                  <a:ext uri="{0D108BD9-81ED-4DB2-BD59-A6C34878D82A}">
                    <a16:rowId xmlns:a16="http://schemas.microsoft.com/office/drawing/2014/main" val="1965946377"/>
                  </a:ext>
                </a:extLst>
              </a:tr>
              <a:tr h="0">
                <a:tc>
                  <a:txBody>
                    <a:bodyPr/>
                    <a:lstStyle/>
                    <a:p>
                      <a:pPr>
                        <a:lnSpc>
                          <a:spcPct val="107000"/>
                        </a:lnSpc>
                        <a:spcAft>
                          <a:spcPts val="0"/>
                        </a:spcAft>
                      </a:pPr>
                      <a:r>
                        <a:rPr lang="en-US" dirty="0">
                          <a:effectLst/>
                          <a:latin typeface="Arial" panose="020B0604020202020204" pitchFamily="34" charset="0"/>
                          <a:cs typeface="Arial" panose="020B0604020202020204" pitchFamily="34" charset="0"/>
                        </a:rPr>
                        <a:t>Hospitality and Catering </a:t>
                      </a:r>
                    </a:p>
                  </a:txBody>
                  <a:tcPr marL="68580" marR="68580" marT="0" marB="0"/>
                </a:tc>
                <a:tc>
                  <a:txBody>
                    <a:bodyPr/>
                    <a:lstStyle/>
                    <a:p>
                      <a:pPr lvl="0">
                        <a:lnSpc>
                          <a:spcPct val="107000"/>
                        </a:lnSpc>
                        <a:spcAft>
                          <a:spcPts val="0"/>
                        </a:spcAft>
                        <a:buNone/>
                      </a:pPr>
                      <a:r>
                        <a:rPr lang="en-US" dirty="0">
                          <a:effectLst/>
                          <a:latin typeface="Arial" panose="020B0604020202020204" pitchFamily="34" charset="0"/>
                          <a:cs typeface="Arial" panose="020B0604020202020204" pitchFamily="34" charset="0"/>
                        </a:rPr>
                        <a:t>Vocational</a:t>
                      </a:r>
                    </a:p>
                  </a:txBody>
                  <a:tcPr marL="68580" marR="68580" marT="0" marB="0"/>
                </a:tc>
                <a:extLst>
                  <a:ext uri="{0D108BD9-81ED-4DB2-BD59-A6C34878D82A}">
                    <a16:rowId xmlns:a16="http://schemas.microsoft.com/office/drawing/2014/main" val="2694385364"/>
                  </a:ext>
                </a:extLst>
              </a:tr>
              <a:tr h="0">
                <a:tc>
                  <a:txBody>
                    <a:bodyPr/>
                    <a:lstStyle/>
                    <a:p>
                      <a:pPr>
                        <a:lnSpc>
                          <a:spcPct val="107000"/>
                        </a:lnSpc>
                        <a:spcAft>
                          <a:spcPts val="0"/>
                        </a:spcAft>
                      </a:pPr>
                      <a:r>
                        <a:rPr lang="en-US" dirty="0">
                          <a:effectLst/>
                          <a:latin typeface="Arial" panose="020B0604020202020204" pitchFamily="34" charset="0"/>
                          <a:cs typeface="Arial" panose="020B0604020202020204" pitchFamily="34" charset="0"/>
                        </a:rPr>
                        <a:t>Music</a:t>
                      </a:r>
                    </a:p>
                  </a:txBody>
                  <a:tcPr marL="68580" marR="68580" marT="0" marB="0"/>
                </a:tc>
                <a:tc>
                  <a:txBody>
                    <a:bodyPr/>
                    <a:lstStyle/>
                    <a:p>
                      <a:pPr lvl="0">
                        <a:lnSpc>
                          <a:spcPct val="107000"/>
                        </a:lnSpc>
                        <a:spcAft>
                          <a:spcPts val="0"/>
                        </a:spcAft>
                        <a:buNone/>
                      </a:pPr>
                      <a:r>
                        <a:rPr lang="en-US" dirty="0">
                          <a:effectLst/>
                          <a:latin typeface="Arial"/>
                          <a:cs typeface="Arial"/>
                        </a:rPr>
                        <a:t>GCSE</a:t>
                      </a:r>
                      <a:endParaRPr lang="en-US"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7379307"/>
                  </a:ext>
                </a:extLst>
              </a:tr>
              <a:tr h="0">
                <a:tc>
                  <a:txBody>
                    <a:bodyPr/>
                    <a:lstStyle/>
                    <a:p>
                      <a:pPr>
                        <a:lnSpc>
                          <a:spcPct val="107000"/>
                        </a:lnSpc>
                        <a:spcAft>
                          <a:spcPts val="0"/>
                        </a:spcAft>
                      </a:pPr>
                      <a:r>
                        <a:rPr lang="en-US" dirty="0">
                          <a:effectLst/>
                          <a:latin typeface="Arial" panose="020B0604020202020204" pitchFamily="34" charset="0"/>
                          <a:cs typeface="Arial" panose="020B0604020202020204" pitchFamily="34" charset="0"/>
                        </a:rPr>
                        <a:t>Religious Studies</a:t>
                      </a:r>
                    </a:p>
                  </a:txBody>
                  <a:tcPr marL="68580" marR="68580" marT="0" marB="0"/>
                </a:tc>
                <a:tc>
                  <a:txBody>
                    <a:bodyPr/>
                    <a:lstStyle/>
                    <a:p>
                      <a:pPr lvl="0">
                        <a:lnSpc>
                          <a:spcPct val="107000"/>
                        </a:lnSpc>
                        <a:spcAft>
                          <a:spcPts val="0"/>
                        </a:spcAft>
                        <a:buNone/>
                      </a:pPr>
                      <a:r>
                        <a:rPr lang="en-US" dirty="0">
                          <a:effectLst/>
                          <a:latin typeface="Arial" panose="020B0604020202020204" pitchFamily="34" charset="0"/>
                          <a:cs typeface="Arial" panose="020B0604020202020204" pitchFamily="34" charset="0"/>
                        </a:rPr>
                        <a:t>GCSE</a:t>
                      </a:r>
                    </a:p>
                  </a:txBody>
                  <a:tcPr marL="68580" marR="68580" marT="0" marB="0"/>
                </a:tc>
                <a:extLst>
                  <a:ext uri="{0D108BD9-81ED-4DB2-BD59-A6C34878D82A}">
                    <a16:rowId xmlns:a16="http://schemas.microsoft.com/office/drawing/2014/main" val="1198722334"/>
                  </a:ext>
                </a:extLst>
              </a:tr>
              <a:tr h="0">
                <a:tc>
                  <a:txBody>
                    <a:bodyPr/>
                    <a:lstStyle/>
                    <a:p>
                      <a:pPr lvl="0">
                        <a:lnSpc>
                          <a:spcPct val="107000"/>
                        </a:lnSpc>
                        <a:spcAft>
                          <a:spcPts val="0"/>
                        </a:spcAft>
                        <a:buNone/>
                      </a:pPr>
                      <a:r>
                        <a:rPr lang="en-US" dirty="0">
                          <a:effectLst/>
                          <a:latin typeface="Arial"/>
                          <a:cs typeface="Arial"/>
                        </a:rPr>
                        <a:t>Spanish </a:t>
                      </a:r>
                      <a:r>
                        <a:rPr lang="en-US" sz="1400" b="0" i="0" u="none" strike="noStrike" noProof="0" dirty="0">
                          <a:solidFill>
                            <a:srgbClr val="000000"/>
                          </a:solidFill>
                          <a:effectLst/>
                          <a:latin typeface="Arial"/>
                        </a:rPr>
                        <a:t>(do not choose this if you have selected it in section 1)</a:t>
                      </a:r>
                      <a:endParaRPr lang="en-US" dirty="0">
                        <a:effectLst/>
                        <a:latin typeface="Arial"/>
                        <a:cs typeface="Arial"/>
                      </a:endParaRPr>
                    </a:p>
                  </a:txBody>
                  <a:tcPr marL="68580" marR="68580" marT="0" marB="0"/>
                </a:tc>
                <a:tc>
                  <a:txBody>
                    <a:bodyPr/>
                    <a:lstStyle/>
                    <a:p>
                      <a:pPr lvl="0">
                        <a:lnSpc>
                          <a:spcPct val="107000"/>
                        </a:lnSpc>
                        <a:spcAft>
                          <a:spcPts val="0"/>
                        </a:spcAft>
                        <a:buNone/>
                      </a:pPr>
                      <a:r>
                        <a:rPr lang="en-US" dirty="0">
                          <a:effectLst/>
                          <a:latin typeface="Arial"/>
                          <a:cs typeface="Arial"/>
                        </a:rPr>
                        <a:t>GCSE</a:t>
                      </a:r>
                    </a:p>
                  </a:txBody>
                  <a:tcPr marL="68580" marR="68580" marT="0" marB="0"/>
                </a:tc>
                <a:extLst>
                  <a:ext uri="{0D108BD9-81ED-4DB2-BD59-A6C34878D82A}">
                    <a16:rowId xmlns:a16="http://schemas.microsoft.com/office/drawing/2014/main" val="1493744328"/>
                  </a:ext>
                </a:extLst>
              </a:tr>
              <a:tr h="0">
                <a:tc>
                  <a:txBody>
                    <a:bodyPr/>
                    <a:lstStyle/>
                    <a:p>
                      <a:pPr lvl="0">
                        <a:lnSpc>
                          <a:spcPct val="107000"/>
                        </a:lnSpc>
                        <a:spcAft>
                          <a:spcPts val="0"/>
                        </a:spcAft>
                        <a:buNone/>
                      </a:pPr>
                      <a:r>
                        <a:rPr lang="en-US" dirty="0">
                          <a:effectLst/>
                          <a:latin typeface="Arial"/>
                          <a:cs typeface="Arial"/>
                        </a:rPr>
                        <a:t>Sports Studies</a:t>
                      </a:r>
                      <a:endParaRPr lang="en-US"/>
                    </a:p>
                  </a:txBody>
                  <a:tcPr marL="68580" marR="68580" marT="0" marB="0"/>
                </a:tc>
                <a:tc>
                  <a:txBody>
                    <a:bodyPr/>
                    <a:lstStyle/>
                    <a:p>
                      <a:pPr lvl="0">
                        <a:lnSpc>
                          <a:spcPct val="107000"/>
                        </a:lnSpc>
                        <a:spcAft>
                          <a:spcPts val="0"/>
                        </a:spcAft>
                        <a:buNone/>
                      </a:pPr>
                      <a:r>
                        <a:rPr lang="en-US" dirty="0">
                          <a:effectLst/>
                          <a:latin typeface="Arial"/>
                          <a:cs typeface="Arial"/>
                        </a:rPr>
                        <a:t>Vocational</a:t>
                      </a:r>
                      <a:endParaRPr lang="en-US"/>
                    </a:p>
                  </a:txBody>
                  <a:tcPr marL="68580" marR="68580" marT="0" marB="0"/>
                </a:tc>
                <a:extLst>
                  <a:ext uri="{0D108BD9-81ED-4DB2-BD59-A6C34878D82A}">
                    <a16:rowId xmlns:a16="http://schemas.microsoft.com/office/drawing/2014/main" val="3579175149"/>
                  </a:ext>
                </a:extLst>
              </a:tr>
              <a:tr h="0">
                <a:tc>
                  <a:txBody>
                    <a:bodyPr/>
                    <a:lstStyle/>
                    <a:p>
                      <a:pPr>
                        <a:lnSpc>
                          <a:spcPct val="107000"/>
                        </a:lnSpc>
                        <a:spcAft>
                          <a:spcPts val="0"/>
                        </a:spcAft>
                      </a:pPr>
                      <a:r>
                        <a:rPr lang="en-US" dirty="0">
                          <a:effectLst/>
                          <a:latin typeface="Arial" panose="020B0604020202020204" pitchFamily="34" charset="0"/>
                          <a:cs typeface="Arial" panose="020B0604020202020204" pitchFamily="34" charset="0"/>
                        </a:rPr>
                        <a:t>Triple Science</a:t>
                      </a:r>
                    </a:p>
                  </a:txBody>
                  <a:tcPr marL="68580" marR="68580" marT="0" marB="0"/>
                </a:tc>
                <a:tc>
                  <a:txBody>
                    <a:bodyPr/>
                    <a:lstStyle/>
                    <a:p>
                      <a:pPr lvl="0">
                        <a:lnSpc>
                          <a:spcPct val="107000"/>
                        </a:lnSpc>
                        <a:spcAft>
                          <a:spcPts val="0"/>
                        </a:spcAft>
                        <a:buNone/>
                      </a:pPr>
                      <a:r>
                        <a:rPr lang="en-US" dirty="0">
                          <a:effectLst/>
                          <a:latin typeface="Arial" panose="020B0604020202020204" pitchFamily="34" charset="0"/>
                          <a:cs typeface="Arial" panose="020B0604020202020204" pitchFamily="34" charset="0"/>
                        </a:rPr>
                        <a:t>GCSE</a:t>
                      </a:r>
                    </a:p>
                  </a:txBody>
                  <a:tcPr marL="68580" marR="68580" marT="0" marB="0"/>
                </a:tc>
                <a:extLst>
                  <a:ext uri="{0D108BD9-81ED-4DB2-BD59-A6C34878D82A}">
                    <a16:rowId xmlns:a16="http://schemas.microsoft.com/office/drawing/2014/main" val="1998318784"/>
                  </a:ext>
                </a:extLst>
              </a:tr>
            </a:tbl>
          </a:graphicData>
        </a:graphic>
      </p:graphicFrame>
    </p:spTree>
    <p:extLst>
      <p:ext uri="{BB962C8B-B14F-4D97-AF65-F5344CB8AC3E}">
        <p14:creationId xmlns:p14="http://schemas.microsoft.com/office/powerpoint/2010/main" val="349700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9549" y="283052"/>
            <a:ext cx="8324904" cy="461665"/>
          </a:xfrm>
          <a:prstGeom prst="rect">
            <a:avLst/>
          </a:prstGeom>
          <a:noFill/>
        </p:spPr>
        <p:txBody>
          <a:bodyPr wrap="square" rtlCol="0">
            <a:spAutoFit/>
          </a:bodyPr>
          <a:lstStyle/>
          <a:p>
            <a:r>
              <a:rPr lang="en-GB" sz="2400" dirty="0">
                <a:solidFill>
                  <a:srgbClr val="E50051"/>
                </a:solidFill>
                <a:latin typeface="Arial" panose="020B0604020202020204" pitchFamily="34" charset="0"/>
                <a:cs typeface="Arial" panose="020B0604020202020204" pitchFamily="34" charset="0"/>
              </a:rPr>
              <a:t>How do I best support my child in making these decisions?</a:t>
            </a:r>
          </a:p>
        </p:txBody>
      </p:sp>
      <p:sp>
        <p:nvSpPr>
          <p:cNvPr id="3" name="TextBox 2"/>
          <p:cNvSpPr txBox="1"/>
          <p:nvPr/>
        </p:nvSpPr>
        <p:spPr>
          <a:xfrm>
            <a:off x="449672" y="845017"/>
            <a:ext cx="8284780" cy="5016758"/>
          </a:xfrm>
          <a:prstGeom prst="rect">
            <a:avLst/>
          </a:prstGeom>
          <a:noFill/>
        </p:spPr>
        <p:txBody>
          <a:bodyPr wrap="square" rtlCol="0">
            <a:spAutoFit/>
          </a:bodyPr>
          <a:lstStyle/>
          <a:p>
            <a:pPr marL="342900" indent="-342900">
              <a:buAutoNum type="arabicPeriod"/>
            </a:pPr>
            <a:r>
              <a:rPr lang="en-GB" sz="2000" dirty="0">
                <a:latin typeface="Arial" panose="020B0604020202020204" pitchFamily="34" charset="0"/>
                <a:cs typeface="Arial" panose="020B0604020202020204" pitchFamily="34" charset="0"/>
              </a:rPr>
              <a:t>Talk to them about their future and what they would like to do as a career. Help them to research the qualifications needed to get into these jobs</a:t>
            </a:r>
          </a:p>
          <a:p>
            <a:pPr marL="342900" indent="-342900">
              <a:buAutoNum type="arabicPeriod"/>
            </a:pPr>
            <a:endParaRPr lang="en-GB" sz="2000" dirty="0">
              <a:latin typeface="Arial" panose="020B0604020202020204" pitchFamily="34" charset="0"/>
              <a:cs typeface="Arial" panose="020B0604020202020204" pitchFamily="34" charset="0"/>
            </a:endParaRPr>
          </a:p>
          <a:p>
            <a:pPr marL="342900" indent="-342900">
              <a:buAutoNum type="arabicPeriod"/>
            </a:pPr>
            <a:r>
              <a:rPr lang="en-GB" sz="2000" dirty="0">
                <a:latin typeface="Arial" panose="020B0604020202020204" pitchFamily="34" charset="0"/>
                <a:cs typeface="Arial" panose="020B0604020202020204" pitchFamily="34" charset="0"/>
              </a:rPr>
              <a:t>If they don’t have a career aim, they should be aiming to get the best grades possible so discuss the subjects they </a:t>
            </a:r>
            <a:r>
              <a:rPr lang="en-GB" sz="2000" b="1" dirty="0">
                <a:latin typeface="Arial" panose="020B0604020202020204" pitchFamily="34" charset="0"/>
                <a:cs typeface="Arial" panose="020B0604020202020204" pitchFamily="34" charset="0"/>
              </a:rPr>
              <a:t>enjoy</a:t>
            </a:r>
            <a:r>
              <a:rPr lang="en-GB" sz="2000" dirty="0">
                <a:latin typeface="Arial" panose="020B0604020202020204" pitchFamily="34" charset="0"/>
                <a:cs typeface="Arial" panose="020B0604020202020204" pitchFamily="34" charset="0"/>
              </a:rPr>
              <a:t> studying. These are likely to be the ones they will achieve well in</a:t>
            </a:r>
          </a:p>
          <a:p>
            <a:pPr marL="342900" indent="-342900">
              <a:buAutoNum type="arabicPeriod"/>
            </a:pPr>
            <a:endParaRPr lang="en-GB" sz="2000" dirty="0">
              <a:latin typeface="Arial" panose="020B0604020202020204" pitchFamily="34" charset="0"/>
              <a:cs typeface="Arial" panose="020B0604020202020204" pitchFamily="34" charset="0"/>
            </a:endParaRPr>
          </a:p>
          <a:p>
            <a:pPr marL="342900" indent="-342900">
              <a:buAutoNum type="arabicPeriod"/>
            </a:pPr>
            <a:r>
              <a:rPr lang="en-GB" sz="2000" dirty="0">
                <a:latin typeface="Arial" panose="020B0604020202020204" pitchFamily="34" charset="0"/>
                <a:cs typeface="Arial" panose="020B0604020202020204" pitchFamily="34" charset="0"/>
              </a:rPr>
              <a:t>Consider subjects which naturally work well together, such English, history and French, or business and ICT, or music and drama</a:t>
            </a:r>
          </a:p>
          <a:p>
            <a:pPr marL="342900" indent="-342900">
              <a:buAutoNum type="arabicPeriod"/>
            </a:pPr>
            <a:endParaRPr lang="en-GB" sz="2000" dirty="0">
              <a:latin typeface="Arial" panose="020B0604020202020204" pitchFamily="34" charset="0"/>
              <a:cs typeface="Arial" panose="020B0604020202020204" pitchFamily="34" charset="0"/>
            </a:endParaRPr>
          </a:p>
          <a:p>
            <a:pPr marL="342900" indent="-342900">
              <a:buAutoNum type="arabicPeriod"/>
            </a:pPr>
            <a:r>
              <a:rPr lang="en-GB" sz="2000" dirty="0">
                <a:latin typeface="Arial" panose="020B0604020202020204" pitchFamily="34" charset="0"/>
                <a:cs typeface="Arial" panose="020B0604020202020204" pitchFamily="34" charset="0"/>
              </a:rPr>
              <a:t>Please discourage your child from taking a subject because their friends are taking it, or because they like the teacher</a:t>
            </a:r>
          </a:p>
          <a:p>
            <a:pPr marL="342900" indent="-342900">
              <a:buAutoNum type="arabicPeriod"/>
            </a:pPr>
            <a:endParaRPr lang="en-GB" sz="2000" dirty="0">
              <a:latin typeface="Arial" panose="020B0604020202020204" pitchFamily="34" charset="0"/>
              <a:cs typeface="Arial" panose="020B0604020202020204" pitchFamily="34" charset="0"/>
            </a:endParaRPr>
          </a:p>
          <a:p>
            <a:pPr marL="342900" indent="-342900">
              <a:buAutoNum type="arabicPeriod"/>
            </a:pPr>
            <a:r>
              <a:rPr lang="en-GB" sz="2000" dirty="0">
                <a:latin typeface="Arial" panose="020B0604020202020204" pitchFamily="34" charset="0"/>
                <a:cs typeface="Arial" panose="020B0604020202020204" pitchFamily="34" charset="0"/>
              </a:rPr>
              <a:t>Explore a range of options, not all subjects may run as this is based on demand from pupils.</a:t>
            </a:r>
          </a:p>
        </p:txBody>
      </p:sp>
    </p:spTree>
    <p:extLst>
      <p:ext uri="{BB962C8B-B14F-4D97-AF65-F5344CB8AC3E}">
        <p14:creationId xmlns:p14="http://schemas.microsoft.com/office/powerpoint/2010/main" val="231982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screenshot of a cell phone&#10;&#10;Description generated with very high confidence">
            <a:extLst>
              <a:ext uri="{FF2B5EF4-FFF2-40B4-BE49-F238E27FC236}">
                <a16:creationId xmlns:a16="http://schemas.microsoft.com/office/drawing/2014/main" id="{4BC28C33-B71B-44B6-BC31-0BE03AC72F20}"/>
              </a:ext>
            </a:extLst>
          </p:cNvPr>
          <p:cNvPicPr>
            <a:picLocks noChangeAspect="1"/>
          </p:cNvPicPr>
          <p:nvPr/>
        </p:nvPicPr>
        <p:blipFill rotWithShape="1">
          <a:blip r:embed="rId3"/>
          <a:srcRect l="19745" t="8610" r="16444" b="5729"/>
          <a:stretch/>
        </p:blipFill>
        <p:spPr>
          <a:xfrm>
            <a:off x="1155915" y="368953"/>
            <a:ext cx="7441672" cy="5615500"/>
          </a:xfrm>
          <a:prstGeom prst="rect">
            <a:avLst/>
          </a:prstGeom>
        </p:spPr>
      </p:pic>
    </p:spTree>
    <p:extLst>
      <p:ext uri="{BB962C8B-B14F-4D97-AF65-F5344CB8AC3E}">
        <p14:creationId xmlns:p14="http://schemas.microsoft.com/office/powerpoint/2010/main" val="25691026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HS Template Powerpoint Slide.pptx" id="{893262B5-4384-49E8-A9CE-FEAFD6C65FEE}" vid="{91BC77B0-CDA1-42F9-A2E6-F4CAB263EF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D10AB7B6BC7C45A2B8C70E9BADCA99" ma:contentTypeVersion="15" ma:contentTypeDescription="Create a new document." ma:contentTypeScope="" ma:versionID="8b710bf7fe7248ef4681e88ab1e74cb5">
  <xsd:schema xmlns:xsd="http://www.w3.org/2001/XMLSchema" xmlns:xs="http://www.w3.org/2001/XMLSchema" xmlns:p="http://schemas.microsoft.com/office/2006/metadata/properties" xmlns:ns3="11534c1b-ec35-447f-9875-6996bbace586" xmlns:ns4="23770d83-0845-438e-be82-5a6fbe893f07" targetNamespace="http://schemas.microsoft.com/office/2006/metadata/properties" ma:root="true" ma:fieldsID="3192e219d9c2f27a0081144319e01c9c" ns3:_="" ns4:_="">
    <xsd:import namespace="11534c1b-ec35-447f-9875-6996bbace586"/>
    <xsd:import namespace="23770d83-0845-438e-be82-5a6fbe893f0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534c1b-ec35-447f-9875-6996bbace58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770d83-0845-438e-be82-5a6fbe893f0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3770d83-0845-438e-be82-5a6fbe893f0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1D2F92-C0D0-49FB-B5E6-1A0A92003C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534c1b-ec35-447f-9875-6996bbace586"/>
    <ds:schemaRef ds:uri="23770d83-0845-438e-be82-5a6fbe893f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267213-EB6B-41E2-9EB6-54D4C59B41FD}">
  <ds:schemaRefs>
    <ds:schemaRef ds:uri="http://purl.org/dc/terms/"/>
    <ds:schemaRef ds:uri="http://schemas.openxmlformats.org/package/2006/metadata/core-properties"/>
    <ds:schemaRef ds:uri="http://schemas.microsoft.com/office/2006/documentManagement/types"/>
    <ds:schemaRef ds:uri="http://purl.org/dc/dcmitype/"/>
    <ds:schemaRef ds:uri="23770d83-0845-438e-be82-5a6fbe893f07"/>
    <ds:schemaRef ds:uri="http://purl.org/dc/elements/1.1/"/>
    <ds:schemaRef ds:uri="http://schemas.microsoft.com/office/2006/metadata/properties"/>
    <ds:schemaRef ds:uri="http://schemas.microsoft.com/office/infopath/2007/PartnerControls"/>
    <ds:schemaRef ds:uri="11534c1b-ec35-447f-9875-6996bbace586"/>
    <ds:schemaRef ds:uri="http://www.w3.org/XML/1998/namespace"/>
  </ds:schemaRefs>
</ds:datastoreItem>
</file>

<file path=customXml/itemProps3.xml><?xml version="1.0" encoding="utf-8"?>
<ds:datastoreItem xmlns:ds="http://schemas.openxmlformats.org/officeDocument/2006/customXml" ds:itemID="{47A44F1F-8B15-4893-B307-93969E0943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817</TotalTime>
  <Words>779</Words>
  <Application>Microsoft Office PowerPoint</Application>
  <PresentationFormat>On-screen Show (4:3)</PresentationFormat>
  <Paragraphs>120</Paragraphs>
  <Slides>13</Slides>
  <Notes>12</Notes>
  <HiddenSlides>0</HiddenSlides>
  <MMClips>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support available tonight</vt:lpstr>
      <vt:lpstr>Dates for your diary</vt:lpstr>
      <vt:lpstr>Subject presentations – 6.20, 6.45, 7.10 and 7.35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Chapman</dc:creator>
  <cp:lastModifiedBy>Jo Lilley</cp:lastModifiedBy>
  <cp:revision>413</cp:revision>
  <cp:lastPrinted>2017-02-08T16:13:45Z</cp:lastPrinted>
  <dcterms:created xsi:type="dcterms:W3CDTF">2017-02-06T22:54:13Z</dcterms:created>
  <dcterms:modified xsi:type="dcterms:W3CDTF">2024-02-27T10:27:34Z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0x0101006AD10AB7B6BC7C45A2B8C70E9BADCA99</vt:lpwstr>
  </property>
</Properties>
</file>