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6"/>
  </p:notesMasterIdLst>
  <p:handoutMasterIdLst>
    <p:handoutMasterId r:id="rId27"/>
  </p:handoutMasterIdLst>
  <p:sldIdLst>
    <p:sldId id="361" r:id="rId5"/>
    <p:sldId id="336" r:id="rId6"/>
    <p:sldId id="301" r:id="rId7"/>
    <p:sldId id="307" r:id="rId8"/>
    <p:sldId id="335" r:id="rId9"/>
    <p:sldId id="341" r:id="rId10"/>
    <p:sldId id="331" r:id="rId11"/>
    <p:sldId id="338" r:id="rId12"/>
    <p:sldId id="357" r:id="rId13"/>
    <p:sldId id="344" r:id="rId14"/>
    <p:sldId id="346" r:id="rId15"/>
    <p:sldId id="349" r:id="rId16"/>
    <p:sldId id="348" r:id="rId17"/>
    <p:sldId id="345" r:id="rId18"/>
    <p:sldId id="347" r:id="rId19"/>
    <p:sldId id="350" r:id="rId20"/>
    <p:sldId id="343" r:id="rId21"/>
    <p:sldId id="360" r:id="rId22"/>
    <p:sldId id="325" r:id="rId23"/>
    <p:sldId id="332" r:id="rId24"/>
    <p:sldId id="36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id="{C9889A74-04D4-4606-BC17-47DBC1BB88B0}">
          <p14:sldIdLst/>
        </p14:section>
        <p14:section name="The value of Geography" id="{1DE034C2-D24F-421B-99E2-35DF7205A8FC}">
          <p14:sldIdLst>
            <p14:sldId id="361"/>
            <p14:sldId id="336"/>
            <p14:sldId id="301"/>
            <p14:sldId id="307"/>
            <p14:sldId id="335"/>
            <p14:sldId id="341"/>
            <p14:sldId id="331"/>
          </p14:sldIdLst>
        </p14:section>
        <p14:section name="Geography at CamVC" id="{F3D50FCD-C37D-4B04-A0C6-112281807883}">
          <p14:sldIdLst>
            <p14:sldId id="338"/>
            <p14:sldId id="357"/>
            <p14:sldId id="344"/>
            <p14:sldId id="346"/>
            <p14:sldId id="349"/>
            <p14:sldId id="348"/>
            <p14:sldId id="345"/>
            <p14:sldId id="347"/>
            <p14:sldId id="350"/>
            <p14:sldId id="343"/>
            <p14:sldId id="360"/>
          </p14:sldIdLst>
        </p14:section>
        <p14:section name="FAQs" id="{EA8D9B61-BC32-4E2D-B365-4895E8BD7617}">
          <p14:sldIdLst/>
        </p14:section>
        <p14:section name="Unused slides" id="{73D5BD65-521F-455A-BEA7-3B0CDBD7CFA4}">
          <p14:sldIdLst>
            <p14:sldId id="325"/>
            <p14:sldId id="332"/>
            <p14:sldId id="3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53"/>
    <a:srgbClr val="EFEFEC"/>
    <a:srgbClr val="BF5F52"/>
    <a:srgbClr val="D1A48D"/>
    <a:srgbClr val="165596"/>
    <a:srgbClr val="A6CCD6"/>
    <a:srgbClr val="212429"/>
    <a:srgbClr val="796A69"/>
    <a:srgbClr val="B4AB4B"/>
    <a:srgbClr val="F3D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9507E-0EFD-DA5C-9071-2A6C730F0BE8}" v="3" dt="2024-02-26T09:34:19.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36" autoAdjust="0"/>
  </p:normalViewPr>
  <p:slideViewPr>
    <p:cSldViewPr>
      <p:cViewPr varScale="1">
        <p:scale>
          <a:sx n="80" d="100"/>
          <a:sy n="80" d="100"/>
        </p:scale>
        <p:origin x="60" y="60"/>
      </p:cViewPr>
      <p:guideLst>
        <p:guide orient="horz" pos="2160"/>
        <p:guide pos="3840"/>
      </p:guideLst>
    </p:cSldViewPr>
  </p:slideViewPr>
  <p:notesTextViewPr>
    <p:cViewPr>
      <p:scale>
        <a:sx n="1" d="1"/>
        <a:sy n="1" d="1"/>
      </p:scale>
      <p:origin x="0" y="0"/>
    </p:cViewPr>
  </p:notesTextViewPr>
  <p:notesViewPr>
    <p:cSldViewPr>
      <p:cViewPr varScale="1">
        <p:scale>
          <a:sx n="57" d="100"/>
          <a:sy n="57" d="100"/>
        </p:scale>
        <p:origin x="-2520" y="-96"/>
      </p:cViewPr>
      <p:guideLst>
        <p:guide orient="horz" pos="2880"/>
        <p:guide pos="216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notesMaster" Target="notesMasters/notesMaster1.xml" Id="rId26" /><Relationship Type="http://schemas.openxmlformats.org/officeDocument/2006/relationships/customXml" Target="../customXml/item3.xml" Id="rId3" /><Relationship Type="http://schemas.openxmlformats.org/officeDocument/2006/relationships/slide" Target="slides/slide17.xml" Id="rId21" /><Relationship Type="http://schemas.microsoft.com/office/2015/10/relationships/revisionInfo" Target="revisionInfo.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ableStyles" Target="tableStyle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tags" Target="tags/tag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heme" Target="theme/theme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handoutMaster" Target="handoutMasters/handoutMaster1.xml" Id="rId27" /><Relationship Type="http://schemas.openxmlformats.org/officeDocument/2006/relationships/viewProps" Target="viewProps.xml" Id="rId30" /><Relationship Type="http://schemas.openxmlformats.org/officeDocument/2006/relationships/slide" Target="slides/slide4.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77FC68-BF09-4C84-BAC4-D65E7CFA080C}" type="datetimeFigureOut">
              <a:rPr lang="en-GB" smtClean="0"/>
              <a:t>26/02/2024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BFD1E3-0716-4A08-868B-6EADF4A9EB27}" type="slidenum">
              <a:rPr lang="en-GB" smtClean="0"/>
              <a:t>‹#›</a:t>
            </a:fld>
            <a:endParaRPr lang="en-GB"/>
          </a:p>
        </p:txBody>
      </p:sp>
    </p:spTree>
    <p:extLst>
      <p:ext uri="{BB962C8B-B14F-4D97-AF65-F5344CB8AC3E}">
        <p14:creationId xmlns:p14="http://schemas.microsoft.com/office/powerpoint/2010/main" val="138565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C4EF4-7127-45C1-A0CF-30FA232446B5}" type="datetimeFigureOut">
              <a:rPr lang="en-GB" smtClean="0"/>
              <a:t>26/02/2024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24C11-5A04-4086-AAD7-233BB47326D7}" type="slidenum">
              <a:rPr lang="en-GB" smtClean="0"/>
              <a:t>‹#›</a:t>
            </a:fld>
            <a:endParaRPr lang="en-GB"/>
          </a:p>
        </p:txBody>
      </p:sp>
    </p:spTree>
    <p:extLst>
      <p:ext uri="{BB962C8B-B14F-4D97-AF65-F5344CB8AC3E}">
        <p14:creationId xmlns:p14="http://schemas.microsoft.com/office/powerpoint/2010/main" val="190081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ussellgroup.ac.uk/russell-group-latest-news/137-2011/4746-new-guidance-on-post16-study-choi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24C11-5A04-4086-AAD7-233BB47326D7}" type="slidenum">
              <a:rPr lang="en-GB" smtClean="0"/>
              <a:t>1</a:t>
            </a:fld>
            <a:endParaRPr lang="en-GB"/>
          </a:p>
        </p:txBody>
      </p:sp>
    </p:spTree>
    <p:extLst>
      <p:ext uri="{BB962C8B-B14F-4D97-AF65-F5344CB8AC3E}">
        <p14:creationId xmlns:p14="http://schemas.microsoft.com/office/powerpoint/2010/main" val="356037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learn about two of the most important</a:t>
            </a:r>
            <a:r>
              <a:rPr lang="en-GB" baseline="0" dirty="0"/>
              <a:t> cities in the world today – London (UK) and Rio de Janeiro (Brazil)</a:t>
            </a:r>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14</a:t>
            </a:fld>
            <a:endParaRPr lang="en-GB"/>
          </a:p>
        </p:txBody>
      </p:sp>
    </p:spTree>
    <p:extLst>
      <p:ext uri="{BB962C8B-B14F-4D97-AF65-F5344CB8AC3E}">
        <p14:creationId xmlns:p14="http://schemas.microsoft.com/office/powerpoint/2010/main" val="40093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Globalisation, business, jobs, technology, TNCs</a:t>
            </a:r>
          </a:p>
        </p:txBody>
      </p:sp>
      <p:sp>
        <p:nvSpPr>
          <p:cNvPr id="4" name="Slide Number Placeholder 3"/>
          <p:cNvSpPr>
            <a:spLocks noGrp="1"/>
          </p:cNvSpPr>
          <p:nvPr>
            <p:ph type="sldNum" sz="quarter" idx="10"/>
          </p:nvPr>
        </p:nvSpPr>
        <p:spPr/>
        <p:txBody>
          <a:bodyPr/>
          <a:lstStyle/>
          <a:p>
            <a:fld id="{4F524C11-5A04-4086-AAD7-233BB47326D7}" type="slidenum">
              <a:rPr lang="en-GB" smtClean="0"/>
              <a:t>16</a:t>
            </a:fld>
            <a:endParaRPr lang="en-GB"/>
          </a:p>
        </p:txBody>
      </p:sp>
    </p:spTree>
    <p:extLst>
      <p:ext uri="{BB962C8B-B14F-4D97-AF65-F5344CB8AC3E}">
        <p14:creationId xmlns:p14="http://schemas.microsoft.com/office/powerpoint/2010/main" val="14332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latest in digital</a:t>
            </a:r>
            <a:r>
              <a:rPr lang="en-GB" baseline="0" dirty="0"/>
              <a:t> technology.</a:t>
            </a:r>
          </a:p>
        </p:txBody>
      </p:sp>
      <p:sp>
        <p:nvSpPr>
          <p:cNvPr id="4" name="Slide Number Placeholder 3"/>
          <p:cNvSpPr>
            <a:spLocks noGrp="1"/>
          </p:cNvSpPr>
          <p:nvPr>
            <p:ph type="sldNum" sz="quarter" idx="10"/>
          </p:nvPr>
        </p:nvSpPr>
        <p:spPr/>
        <p:txBody>
          <a:bodyPr/>
          <a:lstStyle/>
          <a:p>
            <a:fld id="{4F524C11-5A04-4086-AAD7-233BB47326D7}" type="slidenum">
              <a:rPr lang="en-GB" smtClean="0"/>
              <a:t>17</a:t>
            </a:fld>
            <a:endParaRPr lang="en-GB"/>
          </a:p>
        </p:txBody>
      </p:sp>
    </p:spTree>
    <p:extLst>
      <p:ext uri="{BB962C8B-B14F-4D97-AF65-F5344CB8AC3E}">
        <p14:creationId xmlns:p14="http://schemas.microsoft.com/office/powerpoint/2010/main" val="185367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quizzes, discounted</a:t>
            </a:r>
            <a:r>
              <a:rPr lang="en-GB" baseline="0" dirty="0"/>
              <a:t> revision guides, drop-in sessions and revision sessions</a:t>
            </a:r>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18</a:t>
            </a:fld>
            <a:endParaRPr lang="en-GB"/>
          </a:p>
        </p:txBody>
      </p:sp>
    </p:spTree>
    <p:extLst>
      <p:ext uri="{BB962C8B-B14F-4D97-AF65-F5344CB8AC3E}">
        <p14:creationId xmlns:p14="http://schemas.microsoft.com/office/powerpoint/2010/main" val="127040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Geography is one of the most popular option choices at GCSE with over a third of pupils in England taking the subject.  Geography is not only up-to-date and relevant, it is one of the most exciting, adventurous and valuable subjects to study at GCSE level.  So important, in fact, that the </a:t>
            </a:r>
            <a:r>
              <a:rPr lang="en-US" sz="1200" i="1" kern="1200" dirty="0">
                <a:solidFill>
                  <a:schemeClr val="tx1"/>
                </a:solidFill>
                <a:effectLst/>
                <a:latin typeface="+mn-lt"/>
                <a:ea typeface="+mn-ea"/>
                <a:cs typeface="+mn-cs"/>
              </a:rPr>
              <a:t>Guardian </a:t>
            </a:r>
            <a:r>
              <a:rPr lang="en-US" sz="1200" kern="1200" dirty="0">
                <a:solidFill>
                  <a:schemeClr val="tx1"/>
                </a:solidFill>
                <a:effectLst/>
                <a:latin typeface="+mn-lt"/>
                <a:ea typeface="+mn-ea"/>
                <a:cs typeface="+mn-cs"/>
              </a:rPr>
              <a:t>newspaper in 2015 named Geography as a ‘must-have A-Level’ to help you make sense of the world.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Geography marries together the world of hard scientific fact and process, with human interaction and reaction, through skilful application. That is the strength. We don’t study for the sake of it, we problem solve. We don’t learn skills to sit in a room and stare at them, we go out and fix issues</a:t>
            </a:r>
          </a:p>
        </p:txBody>
      </p:sp>
      <p:sp>
        <p:nvSpPr>
          <p:cNvPr id="4" name="Slide Number Placeholder 3"/>
          <p:cNvSpPr>
            <a:spLocks noGrp="1"/>
          </p:cNvSpPr>
          <p:nvPr>
            <p:ph type="sldNum" sz="quarter" idx="10"/>
          </p:nvPr>
        </p:nvSpPr>
        <p:spPr/>
        <p:txBody>
          <a:bodyPr/>
          <a:lstStyle/>
          <a:p>
            <a:fld id="{4F524C11-5A04-4086-AAD7-233BB47326D7}" type="slidenum">
              <a:rPr lang="en-GB" smtClean="0"/>
              <a:t>3</a:t>
            </a:fld>
            <a:endParaRPr lang="en-GB"/>
          </a:p>
        </p:txBody>
      </p:sp>
    </p:spTree>
    <p:extLst>
      <p:ext uri="{BB962C8B-B14F-4D97-AF65-F5344CB8AC3E}">
        <p14:creationId xmlns:p14="http://schemas.microsoft.com/office/powerpoint/2010/main" val="366426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Such a wide variety of skills gained in Geography will be useful after school.  These skills are highly sought after by Sixth Form Colleges, universities and employers.</a:t>
            </a:r>
          </a:p>
        </p:txBody>
      </p:sp>
      <p:sp>
        <p:nvSpPr>
          <p:cNvPr id="4" name="Slide Number Placeholder 3"/>
          <p:cNvSpPr>
            <a:spLocks noGrp="1"/>
          </p:cNvSpPr>
          <p:nvPr>
            <p:ph type="sldNum" sz="quarter" idx="10"/>
          </p:nvPr>
        </p:nvSpPr>
        <p:spPr/>
        <p:txBody>
          <a:bodyPr/>
          <a:lstStyle/>
          <a:p>
            <a:fld id="{4F524C11-5A04-4086-AAD7-233BB47326D7}" type="slidenum">
              <a:rPr lang="en-GB" smtClean="0"/>
              <a:t>4</a:t>
            </a:fld>
            <a:endParaRPr lang="en-GB"/>
          </a:p>
        </p:txBody>
      </p:sp>
    </p:spTree>
    <p:extLst>
      <p:ext uri="{BB962C8B-B14F-4D97-AF65-F5344CB8AC3E}">
        <p14:creationId xmlns:p14="http://schemas.microsoft.com/office/powerpoint/2010/main" val="279103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top 10 skills that many employers will look for in 2020.  </a:t>
            </a:r>
            <a:r>
              <a:rPr lang="en-GB" dirty="0"/>
              <a:t>Geography</a:t>
            </a:r>
            <a:r>
              <a:rPr lang="en-GB" baseline="0" dirty="0"/>
              <a:t> covers all of these skills!</a:t>
            </a:r>
          </a:p>
          <a:p>
            <a:r>
              <a:rPr lang="en-GB" baseline="0" dirty="0"/>
              <a:t>1.  Complex problem solving – this is at the heart of Geography.  Geography looks at problems and solutions</a:t>
            </a:r>
          </a:p>
          <a:p>
            <a:pPr marL="0" indent="0">
              <a:buNone/>
            </a:pPr>
            <a:r>
              <a:rPr lang="en-GB" baseline="0" dirty="0"/>
              <a:t>2.  Critical thinking – for example, is climate change happening? Is Donald Trump right to ignore the evidence and allow more CO2 emissions?  Are charities actually effective?</a:t>
            </a:r>
          </a:p>
          <a:p>
            <a:pPr marL="228600" indent="-228600">
              <a:buAutoNum type="arabicPeriod" startAt="3"/>
            </a:pPr>
            <a:r>
              <a:rPr lang="en-GB" baseline="0" dirty="0"/>
              <a:t>Creative solutions to problems, like vertical farming in the city, floating cities to avoid sea level rise, cars that run on hydrogen and clean energy</a:t>
            </a:r>
          </a:p>
          <a:p>
            <a:pPr marL="0" indent="0">
              <a:buNone/>
            </a:pPr>
            <a:r>
              <a:rPr lang="en-GB" baseline="0" dirty="0"/>
              <a:t>4&amp;5.  Working with others – group work, fieldwork and collecting data</a:t>
            </a:r>
          </a:p>
          <a:p>
            <a:pPr marL="0" indent="0">
              <a:buNone/>
            </a:pPr>
            <a:r>
              <a:rPr lang="en-GB" baseline="0" dirty="0"/>
              <a:t>6.  Emotional intelligence – empathy with others, learning about different cultures</a:t>
            </a:r>
          </a:p>
          <a:p>
            <a:pPr marL="0" indent="0">
              <a:buNone/>
            </a:pPr>
            <a:r>
              <a:rPr lang="en-GB" baseline="0" dirty="0"/>
              <a:t>7.  Judgement and Decision Making – Montserrat, should </a:t>
            </a:r>
            <a:r>
              <a:rPr lang="en-GB" baseline="0" dirty="0" err="1"/>
              <a:t>Cambourne</a:t>
            </a:r>
            <a:r>
              <a:rPr lang="en-GB" baseline="0" dirty="0"/>
              <a:t> West go ahead?</a:t>
            </a:r>
          </a:p>
          <a:p>
            <a:r>
              <a:rPr lang="en-GB" dirty="0"/>
              <a:t>https://www.weforum.org/agenda/2016/01/the-10-skills-you-need-to-thrive-in-the-fourth-industrial-revolution/</a:t>
            </a:r>
          </a:p>
        </p:txBody>
      </p:sp>
      <p:sp>
        <p:nvSpPr>
          <p:cNvPr id="4" name="Slide Number Placeholder 3"/>
          <p:cNvSpPr>
            <a:spLocks noGrp="1"/>
          </p:cNvSpPr>
          <p:nvPr>
            <p:ph type="sldNum" sz="quarter" idx="10"/>
          </p:nvPr>
        </p:nvSpPr>
        <p:spPr/>
        <p:txBody>
          <a:bodyPr/>
          <a:lstStyle/>
          <a:p>
            <a:fld id="{4F524C11-5A04-4086-AAD7-233BB47326D7}" type="slidenum">
              <a:rPr lang="en-GB" smtClean="0"/>
              <a:t>6</a:t>
            </a:fld>
            <a:endParaRPr lang="en-GB"/>
          </a:p>
        </p:txBody>
      </p:sp>
    </p:spTree>
    <p:extLst>
      <p:ext uri="{BB962C8B-B14F-4D97-AF65-F5344CB8AC3E}">
        <p14:creationId xmlns:p14="http://schemas.microsoft.com/office/powerpoint/2010/main" val="649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dirty="0">
                <a:latin typeface="Arial" panose="020B0604020202020204" pitchFamily="34" charset="0"/>
              </a:rPr>
              <a:t>“If you decide not to choose some of the facil­it­ating sub­jects at A Level, many degrees at com­pet­itive uni­ver­sities will not be open to you.”</a:t>
            </a:r>
          </a:p>
          <a:p>
            <a:pPr eaLnBrk="1" hangingPunct="1">
              <a:spcBef>
                <a:spcPct val="0"/>
              </a:spcBef>
              <a:buFontTx/>
              <a:buNone/>
            </a:pPr>
            <a:r>
              <a:rPr lang="en-GB" altLang="en-US" sz="1200" i="1" dirty="0">
                <a:latin typeface="Arial" panose="020B0604020202020204" pitchFamily="34" charset="0"/>
              </a:rPr>
              <a:t>Russell Group Universities – </a:t>
            </a:r>
            <a:r>
              <a:rPr lang="en-GB" altLang="en-US" sz="1200" i="1" dirty="0">
                <a:latin typeface="Arial" panose="020B0604020202020204" pitchFamily="34" charset="0"/>
                <a:hlinkClick r:id="rId3"/>
              </a:rPr>
              <a:t>Informed Choices</a:t>
            </a:r>
            <a:endParaRPr lang="en-GB" altLang="en-US" sz="1200" i="1" dirty="0">
              <a:latin typeface="Arial" panose="020B0604020202020204" pitchFamily="34" charset="0"/>
            </a:endParaRPr>
          </a:p>
          <a:p>
            <a:pPr eaLnBrk="1" hangingPunct="1">
              <a:spcBef>
                <a:spcPct val="0"/>
              </a:spcBef>
              <a:buFontTx/>
              <a:buNone/>
            </a:pPr>
            <a:endParaRPr lang="en-GB" altLang="en-US" sz="1200" i="1" dirty="0">
              <a:latin typeface="Arial" panose="020B0604020202020204" pitchFamily="34" charset="0"/>
            </a:endParaRPr>
          </a:p>
          <a:p>
            <a:pPr eaLnBrk="1" hangingPunct="1">
              <a:spcBef>
                <a:spcPct val="0"/>
              </a:spcBef>
              <a:buFontTx/>
              <a:buNone/>
            </a:pPr>
            <a:endParaRPr lang="en-GB" altLang="en-US" sz="1200" i="1" dirty="0">
              <a:latin typeface="Arial" panose="020B0604020202020204" pitchFamily="34" charset="0"/>
            </a:endParaRPr>
          </a:p>
          <a:p>
            <a:pPr eaLnBrk="1" hangingPunct="1">
              <a:spcBef>
                <a:spcPct val="0"/>
              </a:spcBef>
              <a:buFontTx/>
              <a:buNone/>
            </a:pPr>
            <a:r>
              <a:rPr lang="en-GB" altLang="en-US" sz="1200" i="1" dirty="0">
                <a:latin typeface="Arial" panose="020B0604020202020204" pitchFamily="34" charset="0"/>
              </a:rPr>
              <a:t>LSE’s non-preferred subjects included: Art &amp; Design, Business</a:t>
            </a:r>
            <a:r>
              <a:rPr lang="en-GB" altLang="en-US" sz="1200" i="1" baseline="0" dirty="0">
                <a:latin typeface="Arial" panose="020B0604020202020204" pitchFamily="34" charset="0"/>
              </a:rPr>
              <a:t> Studies, Drama, Media Studies, Law</a:t>
            </a:r>
            <a:endParaRPr lang="en-GB" altLang="en-US" sz="1200" i="1"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524C11-5A04-4086-AAD7-233BB47326D7}" type="slidenum">
              <a:rPr lang="en-GB" smtClean="0"/>
              <a:t>7</a:t>
            </a:fld>
            <a:endParaRPr lang="en-GB"/>
          </a:p>
        </p:txBody>
      </p:sp>
    </p:spTree>
    <p:extLst>
      <p:ext uri="{BB962C8B-B14F-4D97-AF65-F5344CB8AC3E}">
        <p14:creationId xmlns:p14="http://schemas.microsoft.com/office/powerpoint/2010/main" val="382296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We’ll do a lot of preparation</a:t>
            </a:r>
            <a:r>
              <a:rPr lang="en-GB" sz="1200" baseline="0" dirty="0">
                <a:solidFill>
                  <a:schemeClr val="bg1"/>
                </a:solidFill>
              </a:rPr>
              <a:t> for Unit - good for those of you who do not like exams! </a:t>
            </a:r>
            <a:r>
              <a:rPr lang="en-GB" sz="1200" dirty="0">
                <a:solidFill>
                  <a:schemeClr val="bg1"/>
                </a:solidFill>
              </a:rPr>
              <a:t>Twelve weeks before the Unit 3 examination, a resources booklet will be released.  This booklet will contain information about a current and controversial geographical issue.  The Unit 3 examination will be based on this issue.  Before you go into the Unit 3 exam, you</a:t>
            </a:r>
            <a:r>
              <a:rPr lang="en-GB" sz="1200" baseline="0" dirty="0">
                <a:solidFill>
                  <a:schemeClr val="bg1"/>
                </a:solidFill>
              </a:rPr>
              <a:t> will have a strong idea about the content and possible questions that may come up.</a:t>
            </a:r>
            <a:endParaRPr lang="en-GB" sz="1200" dirty="0">
              <a:solidFill>
                <a:schemeClr val="bg1"/>
              </a:solidFill>
            </a:endParaRPr>
          </a:p>
        </p:txBody>
      </p:sp>
      <p:sp>
        <p:nvSpPr>
          <p:cNvPr id="4" name="Slide Number Placeholder 3"/>
          <p:cNvSpPr>
            <a:spLocks noGrp="1"/>
          </p:cNvSpPr>
          <p:nvPr>
            <p:ph type="sldNum" sz="quarter" idx="10"/>
          </p:nvPr>
        </p:nvSpPr>
        <p:spPr/>
        <p:txBody>
          <a:bodyPr/>
          <a:lstStyle/>
          <a:p>
            <a:fld id="{4F524C11-5A04-4086-AAD7-233BB47326D7}" type="slidenum">
              <a:rPr lang="en-GB" smtClean="0"/>
              <a:t>8</a:t>
            </a:fld>
            <a:endParaRPr lang="en-GB"/>
          </a:p>
        </p:txBody>
      </p:sp>
    </p:spTree>
    <p:extLst>
      <p:ext uri="{BB962C8B-B14F-4D97-AF65-F5344CB8AC3E}">
        <p14:creationId xmlns:p14="http://schemas.microsoft.com/office/powerpoint/2010/main" val="163414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524C11-5A04-4086-AAD7-233BB47326D7}" type="slidenum">
              <a:rPr lang="en-GB" smtClean="0"/>
              <a:t>9</a:t>
            </a:fld>
            <a:endParaRPr lang="en-GB"/>
          </a:p>
        </p:txBody>
      </p:sp>
    </p:spTree>
    <p:extLst>
      <p:ext uri="{BB962C8B-B14F-4D97-AF65-F5344CB8AC3E}">
        <p14:creationId xmlns:p14="http://schemas.microsoft.com/office/powerpoint/2010/main" val="73646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learn about earthquakes, tsunami, hurricanes</a:t>
            </a:r>
            <a:r>
              <a:rPr lang="en-GB" baseline="0" dirty="0"/>
              <a:t> (how they’re caused, the effect on people and how people should respond)</a:t>
            </a:r>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10</a:t>
            </a:fld>
            <a:endParaRPr lang="en-GB"/>
          </a:p>
        </p:txBody>
      </p:sp>
    </p:spTree>
    <p:extLst>
      <p:ext uri="{BB962C8B-B14F-4D97-AF65-F5344CB8AC3E}">
        <p14:creationId xmlns:p14="http://schemas.microsoft.com/office/powerpoint/2010/main" val="402236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Rainforests</a:t>
            </a:r>
            <a:r>
              <a:rPr lang="en-GB" baseline="0" dirty="0"/>
              <a:t> and cold environments</a:t>
            </a:r>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11</a:t>
            </a:fld>
            <a:endParaRPr lang="en-GB"/>
          </a:p>
        </p:txBody>
      </p:sp>
    </p:spTree>
    <p:extLst>
      <p:ext uri="{BB962C8B-B14F-4D97-AF65-F5344CB8AC3E}">
        <p14:creationId xmlns:p14="http://schemas.microsoft.com/office/powerpoint/2010/main" val="173044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39955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9047115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4744258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dirty="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a:latin typeface="Franklin Gothic Demi Cond" panose="020B07060304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392229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lvl1pPr>
              <a:defRPr>
                <a:latin typeface="Franklin Gothic Demi Cond" panose="020B0706030402020204" pitchFamily="34" charset="0"/>
              </a:defRPr>
            </a:lvl1pPr>
          </a:lstStyle>
          <a:p>
            <a:r>
              <a:rPr lang="en-US" dirty="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b="0">
                <a:latin typeface="Franklin Gothic Demi Cond" panose="020B070603040202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335362" y="4725145"/>
            <a:ext cx="6091404" cy="985665"/>
          </a:xfrm>
          <a:prstGeom prst="roundRect">
            <a:avLst/>
          </a:prstGeom>
          <a:solidFill>
            <a:schemeClr val="tx1"/>
          </a:solidFill>
          <a:ln>
            <a:noFill/>
          </a:ln>
        </p:spPr>
        <p:txBody>
          <a:bodyPr>
            <a:normAutofit/>
          </a:bodyPr>
          <a:lstStyle>
            <a:lvl1pPr marL="0" indent="0" algn="l">
              <a:buNone/>
              <a:defRPr sz="1800">
                <a:solidFill>
                  <a:schemeClr val="bg1"/>
                </a:solidFill>
                <a:latin typeface="Franklin Gothic Medium Cond" panose="020B0606030402020204" pitchFamily="34" charset="0"/>
              </a:defRPr>
            </a:lvl1pPr>
            <a:lvl2pPr marL="253130" indent="0" algn="ctr">
              <a:buNone/>
              <a:defRPr>
                <a:solidFill>
                  <a:schemeClr val="tx1">
                    <a:tint val="75000"/>
                  </a:schemeClr>
                </a:solidFill>
              </a:defRPr>
            </a:lvl2pPr>
            <a:lvl3pPr marL="506261" indent="0" algn="ctr">
              <a:buNone/>
              <a:defRPr>
                <a:solidFill>
                  <a:schemeClr val="tx1">
                    <a:tint val="75000"/>
                  </a:schemeClr>
                </a:solidFill>
              </a:defRPr>
            </a:lvl3pPr>
            <a:lvl4pPr marL="759391" indent="0" algn="ctr">
              <a:buNone/>
              <a:defRPr>
                <a:solidFill>
                  <a:schemeClr val="tx1">
                    <a:tint val="75000"/>
                  </a:schemeClr>
                </a:solidFill>
              </a:defRPr>
            </a:lvl4pPr>
            <a:lvl5pPr marL="1012522" indent="0" algn="ctr">
              <a:buNone/>
              <a:defRPr>
                <a:solidFill>
                  <a:schemeClr val="tx1">
                    <a:tint val="75000"/>
                  </a:schemeClr>
                </a:solidFill>
              </a:defRPr>
            </a:lvl5pPr>
            <a:lvl6pPr marL="1265652" indent="0" algn="ctr">
              <a:buNone/>
              <a:defRPr>
                <a:solidFill>
                  <a:schemeClr val="tx1">
                    <a:tint val="75000"/>
                  </a:schemeClr>
                </a:solidFill>
              </a:defRPr>
            </a:lvl6pPr>
            <a:lvl7pPr marL="1518782" indent="0" algn="ctr">
              <a:buNone/>
              <a:defRPr>
                <a:solidFill>
                  <a:schemeClr val="tx1">
                    <a:tint val="75000"/>
                  </a:schemeClr>
                </a:solidFill>
              </a:defRPr>
            </a:lvl7pPr>
            <a:lvl8pPr marL="1771913" indent="0" algn="ctr">
              <a:buNone/>
              <a:defRPr>
                <a:solidFill>
                  <a:schemeClr val="tx1">
                    <a:tint val="75000"/>
                  </a:schemeClr>
                </a:solidFill>
              </a:defRPr>
            </a:lvl8pPr>
            <a:lvl9pPr marL="2025043" indent="0" algn="ctr">
              <a:buNone/>
              <a:defRPr>
                <a:solidFill>
                  <a:schemeClr val="tx1">
                    <a:tint val="75000"/>
                  </a:schemeClr>
                </a:solidFill>
              </a:defRPr>
            </a:lvl9pPr>
          </a:lstStyle>
          <a:p>
            <a:r>
              <a:rPr lang="en-US" dirty="0"/>
              <a:t>Learning aim:</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215201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4008815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630539-E14C-4F2B-9DED-9945DCB1D179}" type="datetimeFigureOut">
              <a:rPr lang="en-GB" smtClean="0"/>
              <a:t>26/02/2024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41056544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630539-E14C-4F2B-9DED-9945DCB1D179}"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5433846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630539-E14C-4F2B-9DED-9945DCB1D179}" type="datetimeFigureOut">
              <a:rPr lang="en-GB" smtClean="0"/>
              <a:t>26/02/2024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9889066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630539-E14C-4F2B-9DED-9945DCB1D179}" type="datetimeFigureOut">
              <a:rPr lang="en-GB" smtClean="0"/>
              <a:t>26/02/2024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40136097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30539-E14C-4F2B-9DED-9945DCB1D179}" type="datetimeFigureOut">
              <a:rPr lang="en-GB" smtClean="0"/>
              <a:t>26/02/2024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3870582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662134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26/02/2024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3099192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30539-E14C-4F2B-9DED-9945DCB1D179}" type="datetimeFigureOut">
              <a:rPr lang="en-GB" smtClean="0"/>
              <a:t>26/02/2024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EA27F-BCE9-435E-8168-5A07A3866478}" type="slidenum">
              <a:rPr lang="en-GB" smtClean="0"/>
              <a:t>‹#›</a:t>
            </a:fld>
            <a:endParaRPr lang="en-GB"/>
          </a:p>
        </p:txBody>
      </p:sp>
      <p:pic>
        <p:nvPicPr>
          <p:cNvPr id="7" name="Picture 6">
            <a:extLst>
              <a:ext uri="{FF2B5EF4-FFF2-40B4-BE49-F238E27FC236}">
                <a16:creationId xmlns:a16="http://schemas.microsoft.com/office/drawing/2014/main" id="{121BA6BB-D6DD-4C46-AF29-CEA857E1B1F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2158" y="6072280"/>
            <a:ext cx="1612906" cy="649195"/>
          </a:xfrm>
          <a:prstGeom prst="rect">
            <a:avLst/>
          </a:prstGeom>
        </p:spPr>
      </p:pic>
    </p:spTree>
    <p:extLst>
      <p:ext uri="{BB962C8B-B14F-4D97-AF65-F5344CB8AC3E}">
        <p14:creationId xmlns:p14="http://schemas.microsoft.com/office/powerpoint/2010/main" val="16376221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5.png"/><Relationship Id="rId4" Type="http://schemas.openxmlformats.org/officeDocument/2006/relationships/image" Target="../media/image27.jpe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C"/>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sp>
        <p:nvSpPr>
          <p:cNvPr id="3" name="Rectangle 2"/>
          <p:cNvSpPr/>
          <p:nvPr/>
        </p:nvSpPr>
        <p:spPr>
          <a:xfrm>
            <a:off x="4079776" y="1700808"/>
            <a:ext cx="1440160" cy="648072"/>
          </a:xfrm>
          <a:prstGeom prst="rect">
            <a:avLst/>
          </a:prstGeom>
          <a:solidFill>
            <a:srgbClr val="E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6021288"/>
            <a:ext cx="4198722" cy="692696"/>
          </a:xfrm>
          <a:prstGeom prst="rect">
            <a:avLst/>
          </a:prstGeom>
        </p:spPr>
      </p:pic>
      <p:sp>
        <p:nvSpPr>
          <p:cNvPr id="12" name="Title 11"/>
          <p:cNvSpPr>
            <a:spLocks noGrp="1"/>
          </p:cNvSpPr>
          <p:nvPr>
            <p:ph type="ctrTitle"/>
          </p:nvPr>
        </p:nvSpPr>
        <p:spPr/>
        <p:txBody>
          <a:bodyPr>
            <a:normAutofit/>
          </a:bodyPr>
          <a:lstStyle/>
          <a:p>
            <a:r>
              <a:rPr lang="en-GB" sz="8800" dirty="0">
                <a:solidFill>
                  <a:srgbClr val="EB0053"/>
                </a:solidFill>
              </a:rPr>
              <a:t>GCSE Geography</a:t>
            </a:r>
          </a:p>
        </p:txBody>
      </p:sp>
      <p:sp>
        <p:nvSpPr>
          <p:cNvPr id="13" name="Subtitle 12"/>
          <p:cNvSpPr>
            <a:spLocks noGrp="1"/>
          </p:cNvSpPr>
          <p:nvPr>
            <p:ph type="subTitle" idx="1"/>
          </p:nvPr>
        </p:nvSpPr>
        <p:spPr/>
        <p:txBody>
          <a:bodyPr>
            <a:normAutofit/>
          </a:bodyPr>
          <a:lstStyle/>
          <a:p>
            <a:r>
              <a:rPr lang="en-GB" sz="3200" dirty="0"/>
              <a:t>at Central Lancaster High School</a:t>
            </a:r>
          </a:p>
        </p:txBody>
      </p:sp>
    </p:spTree>
    <p:extLst>
      <p:ext uri="{BB962C8B-B14F-4D97-AF65-F5344CB8AC3E}">
        <p14:creationId xmlns:p14="http://schemas.microsoft.com/office/powerpoint/2010/main" val="11242550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6" name="TextBox 5"/>
          <p:cNvSpPr txBox="1"/>
          <p:nvPr/>
        </p:nvSpPr>
        <p:spPr>
          <a:xfrm>
            <a:off x="268769" y="551582"/>
            <a:ext cx="6259279" cy="1077218"/>
          </a:xfrm>
          <a:prstGeom prst="rect">
            <a:avLst/>
          </a:prstGeom>
          <a:noFill/>
        </p:spPr>
        <p:txBody>
          <a:bodyPr wrap="none" rtlCol="0">
            <a:spAutoFit/>
          </a:bodyPr>
          <a:lstStyle/>
          <a:p>
            <a:pPr algn="ctr"/>
            <a:r>
              <a:rPr lang="en-GB" sz="6400" dirty="0">
                <a:solidFill>
                  <a:schemeClr val="bg1"/>
                </a:solidFill>
                <a:latin typeface="+mj-lt"/>
              </a:rPr>
              <a:t>NATURAL HAZARDS</a:t>
            </a:r>
          </a:p>
        </p:txBody>
      </p:sp>
      <p:sp>
        <p:nvSpPr>
          <p:cNvPr id="7" name="TextBox 6"/>
          <p:cNvSpPr txBox="1"/>
          <p:nvPr/>
        </p:nvSpPr>
        <p:spPr>
          <a:xfrm>
            <a:off x="308958" y="222368"/>
            <a:ext cx="2743059" cy="584775"/>
          </a:xfrm>
          <a:prstGeom prst="rect">
            <a:avLst/>
          </a:prstGeom>
          <a:noFill/>
        </p:spPr>
        <p:txBody>
          <a:bodyPr wrap="none" rtlCol="0">
            <a:spAutoFit/>
          </a:bodyPr>
          <a:lstStyle/>
          <a:p>
            <a:r>
              <a:rPr lang="en-GB" sz="3200" dirty="0">
                <a:solidFill>
                  <a:schemeClr val="bg1"/>
                </a:solidFill>
              </a:rPr>
              <a:t>The Challenge of</a:t>
            </a:r>
          </a:p>
        </p:txBody>
      </p:sp>
      <p:sp>
        <p:nvSpPr>
          <p:cNvPr id="3" name="Cloud Callout 2"/>
          <p:cNvSpPr/>
          <p:nvPr/>
        </p:nvSpPr>
        <p:spPr>
          <a:xfrm>
            <a:off x="8616280" y="5013176"/>
            <a:ext cx="2880320" cy="1368152"/>
          </a:xfrm>
          <a:prstGeom prst="cloudCallout">
            <a:avLst>
              <a:gd name="adj1" fmla="val 46364"/>
              <a:gd name="adj2" fmla="val 65842"/>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the UK was hit by a tsunami?</a:t>
            </a:r>
          </a:p>
        </p:txBody>
      </p:sp>
      <p:sp>
        <p:nvSpPr>
          <p:cNvPr id="8" name="Cloud Callout 7"/>
          <p:cNvSpPr/>
          <p:nvPr/>
        </p:nvSpPr>
        <p:spPr>
          <a:xfrm>
            <a:off x="479376" y="1958014"/>
            <a:ext cx="3194754" cy="1398978"/>
          </a:xfrm>
          <a:prstGeom prst="cloudCallout">
            <a:avLst>
              <a:gd name="adj1" fmla="val -43296"/>
              <a:gd name="adj2" fmla="val 61463"/>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Are earthquakes the deadliest natural hazard?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22291859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t="7647" b="7647"/>
          <a:stretch>
            <a:fillRect/>
          </a:stretch>
        </p:blipFill>
        <p:spPr/>
      </p:pic>
      <p:sp>
        <p:nvSpPr>
          <p:cNvPr id="5" name="TextBox 4"/>
          <p:cNvSpPr txBox="1"/>
          <p:nvPr/>
        </p:nvSpPr>
        <p:spPr>
          <a:xfrm>
            <a:off x="8976320" y="5517232"/>
            <a:ext cx="2491388" cy="1077218"/>
          </a:xfrm>
          <a:prstGeom prst="rect">
            <a:avLst/>
          </a:prstGeom>
          <a:noFill/>
        </p:spPr>
        <p:txBody>
          <a:bodyPr wrap="none" rtlCol="0">
            <a:spAutoFit/>
          </a:bodyPr>
          <a:lstStyle/>
          <a:p>
            <a:pPr algn="ctr"/>
            <a:r>
              <a:rPr lang="en-GB" sz="6400" dirty="0">
                <a:solidFill>
                  <a:schemeClr val="bg1"/>
                </a:solidFill>
                <a:latin typeface="+mj-lt"/>
              </a:rPr>
              <a:t>WORLD</a:t>
            </a:r>
          </a:p>
        </p:txBody>
      </p:sp>
      <p:sp>
        <p:nvSpPr>
          <p:cNvPr id="6" name="TextBox 5"/>
          <p:cNvSpPr txBox="1"/>
          <p:nvPr/>
        </p:nvSpPr>
        <p:spPr>
          <a:xfrm>
            <a:off x="8944501" y="5188018"/>
            <a:ext cx="1654620" cy="584775"/>
          </a:xfrm>
          <a:prstGeom prst="rect">
            <a:avLst/>
          </a:prstGeom>
          <a:noFill/>
        </p:spPr>
        <p:txBody>
          <a:bodyPr wrap="none" rtlCol="0">
            <a:spAutoFit/>
          </a:bodyPr>
          <a:lstStyle/>
          <a:p>
            <a:r>
              <a:rPr lang="en-GB" sz="3200" dirty="0">
                <a:solidFill>
                  <a:schemeClr val="bg1"/>
                </a:solidFill>
              </a:rPr>
              <a:t>The Living</a:t>
            </a:r>
          </a:p>
        </p:txBody>
      </p:sp>
      <p:sp>
        <p:nvSpPr>
          <p:cNvPr id="7" name="Cloud Callout 6"/>
          <p:cNvSpPr/>
          <p:nvPr/>
        </p:nvSpPr>
        <p:spPr>
          <a:xfrm>
            <a:off x="8688288" y="188640"/>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all the world’s rainforests were cut down?</a:t>
            </a:r>
          </a:p>
        </p:txBody>
      </p:sp>
      <p:sp>
        <p:nvSpPr>
          <p:cNvPr id="8" name="Cloud Callout 7"/>
          <p:cNvSpPr/>
          <p:nvPr/>
        </p:nvSpPr>
        <p:spPr>
          <a:xfrm>
            <a:off x="407368" y="4373815"/>
            <a:ext cx="3194754" cy="1398978"/>
          </a:xfrm>
          <a:prstGeom prst="cloudCallout">
            <a:avLst>
              <a:gd name="adj1" fmla="val -33278"/>
              <a:gd name="adj2" fmla="val 66910"/>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How do plants and animals survive here?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32260902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7813" b="7813"/>
          <a:stretch>
            <a:fillRect/>
          </a:stretch>
        </p:blipFill>
        <p:spPr/>
      </p:pic>
      <p:sp>
        <p:nvSpPr>
          <p:cNvPr id="7" name="TextBox 6"/>
          <p:cNvSpPr txBox="1"/>
          <p:nvPr/>
        </p:nvSpPr>
        <p:spPr>
          <a:xfrm>
            <a:off x="9294466" y="476672"/>
            <a:ext cx="2706190" cy="1077218"/>
          </a:xfrm>
          <a:prstGeom prst="rect">
            <a:avLst/>
          </a:prstGeom>
          <a:noFill/>
        </p:spPr>
        <p:txBody>
          <a:bodyPr wrap="none" rtlCol="0">
            <a:spAutoFit/>
          </a:bodyPr>
          <a:lstStyle/>
          <a:p>
            <a:pPr algn="ctr"/>
            <a:r>
              <a:rPr lang="en-GB" sz="6400" dirty="0">
                <a:latin typeface="+mj-lt"/>
              </a:rPr>
              <a:t>COASTS</a:t>
            </a:r>
          </a:p>
        </p:txBody>
      </p:sp>
      <p:sp>
        <p:nvSpPr>
          <p:cNvPr id="8" name="TextBox 7"/>
          <p:cNvSpPr txBox="1"/>
          <p:nvPr/>
        </p:nvSpPr>
        <p:spPr>
          <a:xfrm>
            <a:off x="8688288" y="184284"/>
            <a:ext cx="3299301" cy="584775"/>
          </a:xfrm>
          <a:prstGeom prst="rect">
            <a:avLst/>
          </a:prstGeom>
          <a:noFill/>
        </p:spPr>
        <p:txBody>
          <a:bodyPr wrap="none" rtlCol="0">
            <a:spAutoFit/>
          </a:bodyPr>
          <a:lstStyle/>
          <a:p>
            <a:r>
              <a:rPr lang="en-GB" sz="3200" dirty="0"/>
              <a:t>Physical Landscapes</a:t>
            </a:r>
          </a:p>
        </p:txBody>
      </p:sp>
      <p:sp>
        <p:nvSpPr>
          <p:cNvPr id="5" name="Cloud Callout 4"/>
          <p:cNvSpPr/>
          <p:nvPr/>
        </p:nvSpPr>
        <p:spPr>
          <a:xfrm>
            <a:off x="623392" y="3573016"/>
            <a:ext cx="3194754" cy="1398978"/>
          </a:xfrm>
          <a:prstGeom prst="cloudCallout">
            <a:avLst>
              <a:gd name="adj1" fmla="val -46158"/>
              <a:gd name="adj2" fmla="val -60546"/>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all our cliffs collapsed?</a:t>
            </a:r>
          </a:p>
        </p:txBody>
      </p:sp>
      <p:sp>
        <p:nvSpPr>
          <p:cNvPr id="6" name="Cloud Callout 5"/>
          <p:cNvSpPr/>
          <p:nvPr/>
        </p:nvSpPr>
        <p:spPr>
          <a:xfrm>
            <a:off x="7824192" y="4797152"/>
            <a:ext cx="3816424" cy="1254962"/>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How should we protect our coastlines?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34377581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7813" b="7813"/>
          <a:stretch/>
        </p:blipFill>
        <p:spPr/>
      </p:pic>
      <p:sp>
        <p:nvSpPr>
          <p:cNvPr id="5" name="TextBox 4"/>
          <p:cNvSpPr txBox="1"/>
          <p:nvPr/>
        </p:nvSpPr>
        <p:spPr>
          <a:xfrm>
            <a:off x="2495600" y="5445224"/>
            <a:ext cx="2492991" cy="1077218"/>
          </a:xfrm>
          <a:prstGeom prst="rect">
            <a:avLst/>
          </a:prstGeom>
          <a:noFill/>
        </p:spPr>
        <p:txBody>
          <a:bodyPr wrap="none" rtlCol="0">
            <a:spAutoFit/>
          </a:bodyPr>
          <a:lstStyle/>
          <a:p>
            <a:pPr algn="ctr"/>
            <a:r>
              <a:rPr lang="en-GB" sz="6400" dirty="0">
                <a:solidFill>
                  <a:schemeClr val="bg1"/>
                </a:solidFill>
                <a:latin typeface="+mj-lt"/>
              </a:rPr>
              <a:t>RIVERS</a:t>
            </a:r>
          </a:p>
        </p:txBody>
      </p:sp>
      <p:sp>
        <p:nvSpPr>
          <p:cNvPr id="6" name="TextBox 5"/>
          <p:cNvSpPr txBox="1"/>
          <p:nvPr/>
        </p:nvSpPr>
        <p:spPr>
          <a:xfrm>
            <a:off x="2536904" y="5152836"/>
            <a:ext cx="3299301" cy="584775"/>
          </a:xfrm>
          <a:prstGeom prst="rect">
            <a:avLst/>
          </a:prstGeom>
          <a:noFill/>
        </p:spPr>
        <p:txBody>
          <a:bodyPr wrap="none" rtlCol="0">
            <a:spAutoFit/>
          </a:bodyPr>
          <a:lstStyle/>
          <a:p>
            <a:r>
              <a:rPr lang="en-GB" sz="3200" dirty="0">
                <a:solidFill>
                  <a:schemeClr val="bg1"/>
                </a:solidFill>
              </a:rPr>
              <a:t>Physical Landscapes</a:t>
            </a:r>
          </a:p>
        </p:txBody>
      </p:sp>
      <p:sp>
        <p:nvSpPr>
          <p:cNvPr id="7" name="Cloud Callout 6"/>
          <p:cNvSpPr/>
          <p:nvPr/>
        </p:nvSpPr>
        <p:spPr>
          <a:xfrm>
            <a:off x="9120336" y="260648"/>
            <a:ext cx="2618690"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all the world’s rivers dried up?</a:t>
            </a:r>
          </a:p>
        </p:txBody>
      </p:sp>
      <p:sp>
        <p:nvSpPr>
          <p:cNvPr id="8" name="Cloud Callout 7"/>
          <p:cNvSpPr/>
          <p:nvPr/>
        </p:nvSpPr>
        <p:spPr>
          <a:xfrm>
            <a:off x="8373109" y="4941168"/>
            <a:ext cx="3149893"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Why do people live near rivers that flood?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32457406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7834" b="7834"/>
          <a:stretch>
            <a:fillRect/>
          </a:stretch>
        </p:blipFill>
        <p:spPr/>
      </p:pic>
      <p:sp>
        <p:nvSpPr>
          <p:cNvPr id="5" name="TextBox 4"/>
          <p:cNvSpPr txBox="1"/>
          <p:nvPr/>
        </p:nvSpPr>
        <p:spPr>
          <a:xfrm>
            <a:off x="7680176" y="5780782"/>
            <a:ext cx="4366901" cy="1077218"/>
          </a:xfrm>
          <a:prstGeom prst="rect">
            <a:avLst/>
          </a:prstGeom>
          <a:noFill/>
        </p:spPr>
        <p:txBody>
          <a:bodyPr wrap="none" rtlCol="0">
            <a:spAutoFit/>
          </a:bodyPr>
          <a:lstStyle/>
          <a:p>
            <a:pPr algn="ctr"/>
            <a:r>
              <a:rPr lang="en-GB" sz="6400" dirty="0">
                <a:latin typeface="+mj-lt"/>
              </a:rPr>
              <a:t>CHALLENGES</a:t>
            </a:r>
          </a:p>
        </p:txBody>
      </p:sp>
      <p:sp>
        <p:nvSpPr>
          <p:cNvPr id="6" name="TextBox 5"/>
          <p:cNvSpPr txBox="1"/>
          <p:nvPr/>
        </p:nvSpPr>
        <p:spPr>
          <a:xfrm>
            <a:off x="7715220" y="5508521"/>
            <a:ext cx="2771913" cy="584775"/>
          </a:xfrm>
          <a:prstGeom prst="rect">
            <a:avLst/>
          </a:prstGeom>
          <a:noFill/>
        </p:spPr>
        <p:txBody>
          <a:bodyPr wrap="none" rtlCol="0">
            <a:spAutoFit/>
          </a:bodyPr>
          <a:lstStyle/>
          <a:p>
            <a:r>
              <a:rPr lang="en-GB" sz="3200" dirty="0"/>
              <a:t>Urban Issues and</a:t>
            </a:r>
          </a:p>
        </p:txBody>
      </p:sp>
      <p:sp>
        <p:nvSpPr>
          <p:cNvPr id="7" name="Cloud Callout 6"/>
          <p:cNvSpPr/>
          <p:nvPr/>
        </p:nvSpPr>
        <p:spPr>
          <a:xfrm>
            <a:off x="335360" y="5081293"/>
            <a:ext cx="2952328" cy="1398978"/>
          </a:xfrm>
          <a:prstGeom prst="cloudCallout">
            <a:avLst>
              <a:gd name="adj1" fmla="val -43296"/>
              <a:gd name="adj2" fmla="val 61463"/>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there was no countryside?</a:t>
            </a:r>
          </a:p>
        </p:txBody>
      </p:sp>
      <p:sp>
        <p:nvSpPr>
          <p:cNvPr id="8" name="Cloud Callout 7"/>
          <p:cNvSpPr/>
          <p:nvPr/>
        </p:nvSpPr>
        <p:spPr>
          <a:xfrm>
            <a:off x="8688288" y="188640"/>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no one migrated?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spTree>
    <p:extLst>
      <p:ext uri="{BB962C8B-B14F-4D97-AF65-F5344CB8AC3E}">
        <p14:creationId xmlns:p14="http://schemas.microsoft.com/office/powerpoint/2010/main" val="22866245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8075" b="8075"/>
          <a:stretch/>
        </p:blipFill>
        <p:spPr/>
      </p:pic>
      <p:sp>
        <p:nvSpPr>
          <p:cNvPr id="3" name="Title 2"/>
          <p:cNvSpPr>
            <a:spLocks noGrp="1"/>
          </p:cNvSpPr>
          <p:nvPr>
            <p:ph type="ctrTitle"/>
          </p:nvPr>
        </p:nvSpPr>
        <p:spPr/>
        <p:txBody>
          <a:bodyPr/>
          <a:lstStyle/>
          <a:p>
            <a:endParaRPr lang="en-GB"/>
          </a:p>
        </p:txBody>
      </p:sp>
      <p:sp>
        <p:nvSpPr>
          <p:cNvPr id="7" name="TextBox 6"/>
          <p:cNvSpPr txBox="1"/>
          <p:nvPr/>
        </p:nvSpPr>
        <p:spPr>
          <a:xfrm>
            <a:off x="216608" y="443223"/>
            <a:ext cx="8399672" cy="1077218"/>
          </a:xfrm>
          <a:prstGeom prst="rect">
            <a:avLst/>
          </a:prstGeom>
          <a:noFill/>
        </p:spPr>
        <p:txBody>
          <a:bodyPr wrap="none" rtlCol="0">
            <a:spAutoFit/>
          </a:bodyPr>
          <a:lstStyle/>
          <a:p>
            <a:pPr algn="ctr"/>
            <a:r>
              <a:rPr lang="en-GB" sz="6400" dirty="0">
                <a:solidFill>
                  <a:schemeClr val="bg1"/>
                </a:solidFill>
                <a:latin typeface="+mj-lt"/>
              </a:rPr>
              <a:t>RESOURCE MANAGEMENT</a:t>
            </a:r>
          </a:p>
        </p:txBody>
      </p:sp>
      <p:sp>
        <p:nvSpPr>
          <p:cNvPr id="8" name="TextBox 7"/>
          <p:cNvSpPr txBox="1"/>
          <p:nvPr/>
        </p:nvSpPr>
        <p:spPr>
          <a:xfrm>
            <a:off x="263352" y="114009"/>
            <a:ext cx="2666114" cy="584775"/>
          </a:xfrm>
          <a:prstGeom prst="rect">
            <a:avLst/>
          </a:prstGeom>
          <a:noFill/>
        </p:spPr>
        <p:txBody>
          <a:bodyPr wrap="none" rtlCol="0">
            <a:spAutoFit/>
          </a:bodyPr>
          <a:lstStyle/>
          <a:p>
            <a:r>
              <a:rPr lang="en-GB" sz="3200" dirty="0">
                <a:solidFill>
                  <a:schemeClr val="bg1"/>
                </a:solidFill>
              </a:rPr>
              <a:t>The Challenge of</a:t>
            </a:r>
          </a:p>
        </p:txBody>
      </p:sp>
      <p:sp>
        <p:nvSpPr>
          <p:cNvPr id="9" name="Cloud Callout 8"/>
          <p:cNvSpPr/>
          <p:nvPr/>
        </p:nvSpPr>
        <p:spPr>
          <a:xfrm>
            <a:off x="8616280" y="1625942"/>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if all power was renewable?</a:t>
            </a:r>
          </a:p>
        </p:txBody>
      </p:sp>
      <p:sp>
        <p:nvSpPr>
          <p:cNvPr id="10" name="Cloud Callout 9"/>
          <p:cNvSpPr/>
          <p:nvPr/>
        </p:nvSpPr>
        <p:spPr>
          <a:xfrm>
            <a:off x="263352" y="2325431"/>
            <a:ext cx="3143672" cy="1440160"/>
          </a:xfrm>
          <a:prstGeom prst="cloudCallout">
            <a:avLst>
              <a:gd name="adj1" fmla="val -33332"/>
              <a:gd name="adj2" fmla="val 62770"/>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Are we running out of resources?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315416"/>
            <a:ext cx="7937614"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490459"/>
            <a:ext cx="4139690" cy="682957"/>
          </a:xfrm>
          <a:prstGeom prst="rect">
            <a:avLst/>
          </a:prstGeom>
        </p:spPr>
      </p:pic>
    </p:spTree>
    <p:extLst>
      <p:ext uri="{BB962C8B-B14F-4D97-AF65-F5344CB8AC3E}">
        <p14:creationId xmlns:p14="http://schemas.microsoft.com/office/powerpoint/2010/main" val="21976844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t="5918" b="5918"/>
          <a:stretch>
            <a:fillRect/>
          </a:stretch>
        </p:blipFill>
        <p:spPr/>
      </p:pic>
      <p:sp>
        <p:nvSpPr>
          <p:cNvPr id="5" name="TextBox 4"/>
          <p:cNvSpPr txBox="1"/>
          <p:nvPr/>
        </p:nvSpPr>
        <p:spPr>
          <a:xfrm>
            <a:off x="191344" y="476672"/>
            <a:ext cx="6155852" cy="1077218"/>
          </a:xfrm>
          <a:prstGeom prst="rect">
            <a:avLst/>
          </a:prstGeom>
          <a:noFill/>
        </p:spPr>
        <p:txBody>
          <a:bodyPr wrap="none" rtlCol="0">
            <a:spAutoFit/>
          </a:bodyPr>
          <a:lstStyle/>
          <a:p>
            <a:pPr algn="ctr"/>
            <a:r>
              <a:rPr lang="en-GB" sz="6400" dirty="0">
                <a:solidFill>
                  <a:schemeClr val="bg1"/>
                </a:solidFill>
                <a:latin typeface="+mj-lt"/>
              </a:rPr>
              <a:t>ECONOMIC WORLD</a:t>
            </a:r>
          </a:p>
        </p:txBody>
      </p:sp>
      <p:sp>
        <p:nvSpPr>
          <p:cNvPr id="6" name="TextBox 5"/>
          <p:cNvSpPr txBox="1"/>
          <p:nvPr/>
        </p:nvSpPr>
        <p:spPr>
          <a:xfrm>
            <a:off x="267820" y="184284"/>
            <a:ext cx="2212465" cy="584775"/>
          </a:xfrm>
          <a:prstGeom prst="rect">
            <a:avLst/>
          </a:prstGeom>
          <a:noFill/>
        </p:spPr>
        <p:txBody>
          <a:bodyPr wrap="none" rtlCol="0">
            <a:spAutoFit/>
          </a:bodyPr>
          <a:lstStyle/>
          <a:p>
            <a:r>
              <a:rPr lang="en-GB" sz="3200" dirty="0">
                <a:solidFill>
                  <a:schemeClr val="bg1"/>
                </a:solidFill>
              </a:rPr>
              <a:t>The Changing</a:t>
            </a:r>
          </a:p>
        </p:txBody>
      </p:sp>
      <p:sp>
        <p:nvSpPr>
          <p:cNvPr id="7" name="Cloud Callout 6"/>
          <p:cNvSpPr/>
          <p:nvPr/>
        </p:nvSpPr>
        <p:spPr>
          <a:xfrm>
            <a:off x="675652" y="4941168"/>
            <a:ext cx="2618690" cy="1296144"/>
          </a:xfrm>
          <a:prstGeom prst="cloudCallout">
            <a:avLst>
              <a:gd name="adj1" fmla="val -31999"/>
              <a:gd name="adj2" fmla="val 67826"/>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What jobs will there be in the future?</a:t>
            </a:r>
          </a:p>
        </p:txBody>
      </p:sp>
      <p:sp>
        <p:nvSpPr>
          <p:cNvPr id="8" name="Cloud Callout 7"/>
          <p:cNvSpPr/>
          <p:nvPr/>
        </p:nvSpPr>
        <p:spPr>
          <a:xfrm>
            <a:off x="8544272" y="4909512"/>
            <a:ext cx="3647728"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How will new technology affect business and trade?</a:t>
            </a:r>
          </a:p>
        </p:txBody>
      </p:sp>
      <p:pic>
        <p:nvPicPr>
          <p:cNvPr id="2" name="Picture 1"/>
          <p:cNvPicPr>
            <a:picLocks noChangeAspect="1"/>
          </p:cNvPicPr>
          <p:nvPr/>
        </p:nvPicPr>
        <p:blipFill>
          <a:blip r:embed="rId4"/>
          <a:stretch>
            <a:fillRect/>
          </a:stretch>
        </p:blipFill>
        <p:spPr>
          <a:xfrm rot="21390372">
            <a:off x="197864" y="1726145"/>
            <a:ext cx="5686000" cy="10739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21760924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t="12500" b="12500"/>
          <a:stretch>
            <a:fillRect/>
          </a:stretch>
        </p:blipFill>
        <p:spPr/>
      </p:pic>
      <p:sp>
        <p:nvSpPr>
          <p:cNvPr id="6" name="TextBox 5"/>
          <p:cNvSpPr txBox="1"/>
          <p:nvPr/>
        </p:nvSpPr>
        <p:spPr>
          <a:xfrm>
            <a:off x="8112224" y="404664"/>
            <a:ext cx="3903633" cy="1077218"/>
          </a:xfrm>
          <a:prstGeom prst="rect">
            <a:avLst/>
          </a:prstGeom>
          <a:noFill/>
        </p:spPr>
        <p:txBody>
          <a:bodyPr wrap="none" rtlCol="0">
            <a:spAutoFit/>
          </a:bodyPr>
          <a:lstStyle/>
          <a:p>
            <a:pPr algn="ctr"/>
            <a:r>
              <a:rPr lang="en-GB" sz="6400" dirty="0">
                <a:solidFill>
                  <a:schemeClr val="bg1"/>
                </a:solidFill>
                <a:latin typeface="+mj-lt"/>
              </a:rPr>
              <a:t>FIELDWORK</a:t>
            </a:r>
          </a:p>
        </p:txBody>
      </p:sp>
      <p:sp>
        <p:nvSpPr>
          <p:cNvPr id="7" name="TextBox 6"/>
          <p:cNvSpPr txBox="1"/>
          <p:nvPr/>
        </p:nvSpPr>
        <p:spPr>
          <a:xfrm>
            <a:off x="8172047" y="105019"/>
            <a:ext cx="1297984" cy="584775"/>
          </a:xfrm>
          <a:prstGeom prst="rect">
            <a:avLst/>
          </a:prstGeom>
          <a:noFill/>
        </p:spPr>
        <p:txBody>
          <a:bodyPr wrap="none" rtlCol="0">
            <a:spAutoFit/>
          </a:bodyPr>
          <a:lstStyle/>
          <a:p>
            <a:r>
              <a:rPr lang="en-GB" sz="3200" dirty="0">
                <a:solidFill>
                  <a:schemeClr val="bg1"/>
                </a:solidFill>
              </a:rPr>
              <a:t>Year 11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23905191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7813" b="7813"/>
          <a:stretch>
            <a:fillRect/>
          </a:stretch>
        </p:blipFill>
        <p:spPr/>
      </p:pic>
      <p:pic>
        <p:nvPicPr>
          <p:cNvPr id="2050" name="Picture 2" descr="GCSE 9-1 Geography AQA Revision Guide: Amazon.co.uk: Bayliss, Tim, Tudor,  Rebecca, Hurst, Catherine, Digby, Bob: 9780198423461: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104" y="4536169"/>
            <a:ext cx="1409955" cy="1997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plore Richard Scott 33&amp;amp;#39;s photos on Flickr. Richard Scott 33 has uploaded  1054 photos to Flickr. | Creative mind map, Gcse geography, Mind ma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5285">
            <a:off x="7429977" y="325683"/>
            <a:ext cx="2960902" cy="2131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62064">
            <a:off x="7417023" y="2203778"/>
            <a:ext cx="3280479" cy="3280479"/>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3166">
            <a:off x="9728690" y="1522984"/>
            <a:ext cx="2043353" cy="2880320"/>
          </a:xfrm>
          <a:prstGeom prst="rect">
            <a:avLst/>
          </a:prstGeom>
        </p:spPr>
      </p:pic>
      <p:pic>
        <p:nvPicPr>
          <p:cNvPr id="2052" name="Picture 4" descr="Grade 9-1 GCSE Geography AQA Revision Question Cards | CGP Boo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68251">
            <a:off x="9719413" y="4070022"/>
            <a:ext cx="1860249" cy="25614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3305262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636" b="1636"/>
          <a:stretch/>
        </p:blipFill>
        <p:spPr/>
      </p:pic>
      <p:sp>
        <p:nvSpPr>
          <p:cNvPr id="5" name="Rectangle 4"/>
          <p:cNvSpPr/>
          <p:nvPr/>
        </p:nvSpPr>
        <p:spPr>
          <a:xfrm>
            <a:off x="1487488" y="659059"/>
            <a:ext cx="9217024" cy="3539430"/>
          </a:xfrm>
          <a:prstGeom prst="rect">
            <a:avLst/>
          </a:prstGeom>
          <a:solidFill>
            <a:schemeClr val="bg1"/>
          </a:solidFill>
          <a:ln w="22225">
            <a:solidFill>
              <a:srgbClr val="454544"/>
            </a:solidFill>
            <a:prstDash val="lgDash"/>
          </a:ln>
          <a:effectLst>
            <a:outerShdw blurRad="63500" sx="102000" sy="102000" algn="ctr" rotWithShape="0">
              <a:prstClr val="black">
                <a:alpha val="40000"/>
              </a:prstClr>
            </a:outerShdw>
          </a:effectLst>
        </p:spPr>
        <p:txBody>
          <a:bodyPr wrap="square">
            <a:spAutoFit/>
          </a:bodyPr>
          <a:lstStyle/>
          <a:p>
            <a:r>
              <a:rPr lang="en-GB" sz="3200" dirty="0"/>
              <a:t>Pupils who study Geography go on to work in the following sectors: </a:t>
            </a:r>
            <a:r>
              <a:rPr lang="en-GB" sz="3200" dirty="0">
                <a:solidFill>
                  <a:srgbClr val="C00000"/>
                </a:solidFill>
              </a:rPr>
              <a:t>law</a:t>
            </a:r>
            <a:r>
              <a:rPr lang="en-GB" sz="3200" dirty="0"/>
              <a:t>, </a:t>
            </a:r>
            <a:r>
              <a:rPr lang="en-GB" sz="3200" dirty="0">
                <a:solidFill>
                  <a:srgbClr val="00B050"/>
                </a:solidFill>
              </a:rPr>
              <a:t>science</a:t>
            </a:r>
            <a:r>
              <a:rPr lang="en-GB" sz="3200" dirty="0"/>
              <a:t>, </a:t>
            </a:r>
            <a:r>
              <a:rPr lang="en-GB" sz="3200" dirty="0">
                <a:solidFill>
                  <a:srgbClr val="7030A0"/>
                </a:solidFill>
              </a:rPr>
              <a:t>sales</a:t>
            </a:r>
            <a:r>
              <a:rPr lang="en-GB" sz="3200" dirty="0"/>
              <a:t>, </a:t>
            </a:r>
            <a:r>
              <a:rPr lang="en-GB" sz="3200" dirty="0">
                <a:solidFill>
                  <a:srgbClr val="FFC000"/>
                </a:solidFill>
              </a:rPr>
              <a:t>business</a:t>
            </a:r>
            <a:r>
              <a:rPr lang="en-GB" sz="3200" dirty="0"/>
              <a:t>, </a:t>
            </a:r>
            <a:r>
              <a:rPr lang="en-GB" sz="3200" dirty="0">
                <a:solidFill>
                  <a:srgbClr val="0070C0"/>
                </a:solidFill>
              </a:rPr>
              <a:t>environment</a:t>
            </a:r>
            <a:r>
              <a:rPr lang="en-GB" sz="3200" dirty="0"/>
              <a:t>, </a:t>
            </a:r>
            <a:r>
              <a:rPr lang="en-GB" sz="3200" dirty="0">
                <a:solidFill>
                  <a:srgbClr val="FF0000"/>
                </a:solidFill>
              </a:rPr>
              <a:t>information technology</a:t>
            </a:r>
            <a:r>
              <a:rPr lang="en-GB" sz="3200" dirty="0"/>
              <a:t>, </a:t>
            </a:r>
            <a:r>
              <a:rPr lang="en-GB" sz="3200" dirty="0">
                <a:solidFill>
                  <a:srgbClr val="00B0F0"/>
                </a:solidFill>
              </a:rPr>
              <a:t>management</a:t>
            </a:r>
            <a:r>
              <a:rPr lang="en-GB" sz="3200" dirty="0"/>
              <a:t>, </a:t>
            </a:r>
            <a:r>
              <a:rPr lang="en-GB" sz="3200" dirty="0">
                <a:solidFill>
                  <a:srgbClr val="C00000"/>
                </a:solidFill>
              </a:rPr>
              <a:t>finance</a:t>
            </a:r>
            <a:r>
              <a:rPr lang="en-GB" sz="3200" dirty="0"/>
              <a:t>, </a:t>
            </a:r>
            <a:r>
              <a:rPr lang="en-GB" sz="3200" dirty="0">
                <a:solidFill>
                  <a:srgbClr val="00B050"/>
                </a:solidFill>
              </a:rPr>
              <a:t>banking</a:t>
            </a:r>
            <a:r>
              <a:rPr lang="en-GB" sz="3200" dirty="0"/>
              <a:t>, </a:t>
            </a:r>
            <a:r>
              <a:rPr lang="en-GB" sz="3200" dirty="0">
                <a:solidFill>
                  <a:srgbClr val="7030A0"/>
                </a:solidFill>
              </a:rPr>
              <a:t>marketing</a:t>
            </a:r>
            <a:r>
              <a:rPr lang="en-GB" sz="3200" dirty="0"/>
              <a:t>, </a:t>
            </a:r>
            <a:r>
              <a:rPr lang="en-GB" sz="3200" dirty="0">
                <a:solidFill>
                  <a:srgbClr val="FFC000"/>
                </a:solidFill>
              </a:rPr>
              <a:t>research</a:t>
            </a:r>
            <a:r>
              <a:rPr lang="en-GB" sz="3200" dirty="0"/>
              <a:t>, </a:t>
            </a:r>
            <a:r>
              <a:rPr lang="en-GB" sz="3200" dirty="0">
                <a:solidFill>
                  <a:srgbClr val="0070C0"/>
                </a:solidFill>
              </a:rPr>
              <a:t>manufacturing</a:t>
            </a:r>
            <a:r>
              <a:rPr lang="en-GB" sz="3200" dirty="0"/>
              <a:t>,</a:t>
            </a:r>
            <a:r>
              <a:rPr lang="en-GB" sz="3200" dirty="0">
                <a:solidFill>
                  <a:schemeClr val="accent5"/>
                </a:solidFill>
              </a:rPr>
              <a:t> </a:t>
            </a:r>
            <a:r>
              <a:rPr lang="en-GB" sz="3200" dirty="0">
                <a:solidFill>
                  <a:srgbClr val="FF0000"/>
                </a:solidFill>
              </a:rPr>
              <a:t>teaching</a:t>
            </a:r>
            <a:r>
              <a:rPr lang="en-GB" sz="3200" dirty="0"/>
              <a:t>, </a:t>
            </a:r>
            <a:r>
              <a:rPr lang="en-GB" sz="3200" dirty="0">
                <a:solidFill>
                  <a:srgbClr val="00B0F0"/>
                </a:solidFill>
              </a:rPr>
              <a:t>childcare</a:t>
            </a:r>
            <a:r>
              <a:rPr lang="en-GB" sz="3200" dirty="0"/>
              <a:t>, </a:t>
            </a:r>
            <a:r>
              <a:rPr lang="en-GB" sz="3200" dirty="0">
                <a:solidFill>
                  <a:srgbClr val="C00000"/>
                </a:solidFill>
              </a:rPr>
              <a:t>engineering and building</a:t>
            </a:r>
            <a:r>
              <a:rPr lang="en-GB" sz="3200" dirty="0"/>
              <a:t>, </a:t>
            </a:r>
            <a:r>
              <a:rPr lang="en-GB" sz="3200" dirty="0">
                <a:solidFill>
                  <a:srgbClr val="00B050"/>
                </a:solidFill>
              </a:rPr>
              <a:t>arts</a:t>
            </a:r>
            <a:r>
              <a:rPr lang="en-GB" sz="3200" dirty="0"/>
              <a:t>, </a:t>
            </a:r>
            <a:r>
              <a:rPr lang="en-GB" sz="3200" dirty="0">
                <a:solidFill>
                  <a:srgbClr val="7030A0"/>
                </a:solidFill>
              </a:rPr>
              <a:t>design and media</a:t>
            </a:r>
            <a:r>
              <a:rPr lang="en-GB" sz="3200" dirty="0"/>
              <a:t>, </a:t>
            </a:r>
            <a:r>
              <a:rPr lang="en-GB" sz="3200" dirty="0">
                <a:solidFill>
                  <a:srgbClr val="FFC000"/>
                </a:solidFill>
              </a:rPr>
              <a:t>town planning</a:t>
            </a:r>
            <a:r>
              <a:rPr lang="en-GB" sz="3200" dirty="0"/>
              <a:t>, </a:t>
            </a:r>
            <a:r>
              <a:rPr lang="en-GB" sz="3200" dirty="0">
                <a:solidFill>
                  <a:srgbClr val="0070C0"/>
                </a:solidFill>
              </a:rPr>
              <a:t>working abroad </a:t>
            </a:r>
            <a:r>
              <a:rPr lang="en-GB" sz="3200" dirty="0"/>
              <a:t>and many (many) more…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34924046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a:ext>
            </a:extLst>
          </a:blip>
          <a:srcRect t="7813" b="7813"/>
          <a:stretch>
            <a:fillRect/>
          </a:stretch>
        </p:blipFill>
        <p:spPr/>
      </p:pic>
      <p:sp>
        <p:nvSpPr>
          <p:cNvPr id="7" name="TextBox 6"/>
          <p:cNvSpPr txBox="1"/>
          <p:nvPr/>
        </p:nvSpPr>
        <p:spPr>
          <a:xfrm>
            <a:off x="2207568" y="145616"/>
            <a:ext cx="1377300" cy="769441"/>
          </a:xfrm>
          <a:prstGeom prst="rect">
            <a:avLst/>
          </a:prstGeom>
          <a:noFill/>
        </p:spPr>
        <p:txBody>
          <a:bodyPr wrap="none" rtlCol="0">
            <a:spAutoFit/>
          </a:bodyPr>
          <a:lstStyle/>
          <a:p>
            <a:pPr algn="ctr"/>
            <a:r>
              <a:rPr lang="en-GB" sz="4400" dirty="0">
                <a:solidFill>
                  <a:schemeClr val="bg1"/>
                </a:solidFill>
                <a:effectLst>
                  <a:outerShdw blurRad="38100" dist="38100" dir="2700000" algn="tl">
                    <a:srgbClr val="000000">
                      <a:alpha val="43137"/>
                    </a:srgbClr>
                  </a:outerShdw>
                </a:effectLst>
                <a:latin typeface="+mj-lt"/>
              </a:rPr>
              <a:t>GCSE</a:t>
            </a:r>
          </a:p>
        </p:txBody>
      </p:sp>
      <p:sp>
        <p:nvSpPr>
          <p:cNvPr id="8" name="TextBox 7"/>
          <p:cNvSpPr txBox="1"/>
          <p:nvPr/>
        </p:nvSpPr>
        <p:spPr>
          <a:xfrm>
            <a:off x="2071500" y="530337"/>
            <a:ext cx="8048998" cy="2062103"/>
          </a:xfrm>
          <a:prstGeom prst="rect">
            <a:avLst/>
          </a:prstGeom>
          <a:noFill/>
        </p:spPr>
        <p:txBody>
          <a:bodyPr wrap="none" rtlCol="0">
            <a:spAutoFit/>
          </a:bodyPr>
          <a:lstStyle/>
          <a:p>
            <a:pPr algn="ctr"/>
            <a:r>
              <a:rPr lang="en-GB" sz="12800" dirty="0">
                <a:solidFill>
                  <a:srgbClr val="FFFF00"/>
                </a:solidFill>
                <a:effectLst>
                  <a:outerShdw blurRad="38100" dist="38100" dir="2700000" algn="tl">
                    <a:srgbClr val="000000">
                      <a:alpha val="43137"/>
                    </a:srgbClr>
                  </a:outerShdw>
                </a:effectLst>
                <a:latin typeface="+mj-lt"/>
              </a:rPr>
              <a:t>GEOGRAPHY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272" y="6175043"/>
            <a:ext cx="4139690" cy="682957"/>
          </a:xfrm>
          <a:prstGeom prst="rect">
            <a:avLst/>
          </a:prstGeom>
        </p:spPr>
      </p:pic>
    </p:spTree>
    <p:extLst>
      <p:ext uri="{BB962C8B-B14F-4D97-AF65-F5344CB8AC3E}">
        <p14:creationId xmlns:p14="http://schemas.microsoft.com/office/powerpoint/2010/main" val="35163013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127448" y="235401"/>
            <a:ext cx="1309974" cy="584775"/>
          </a:xfrm>
          <a:prstGeom prst="rect">
            <a:avLst/>
          </a:prstGeom>
          <a:noFill/>
        </p:spPr>
        <p:txBody>
          <a:bodyPr wrap="none" rtlCol="0">
            <a:spAutoFit/>
          </a:bodyPr>
          <a:lstStyle/>
          <a:p>
            <a:r>
              <a:rPr lang="en-GB" sz="3200" dirty="0">
                <a:solidFill>
                  <a:schemeClr val="bg1"/>
                </a:solidFill>
                <a:effectLst>
                  <a:outerShdw blurRad="38100" dist="38100" dir="2700000" algn="tl">
                    <a:srgbClr val="000000">
                      <a:alpha val="43137"/>
                    </a:srgbClr>
                  </a:outerShdw>
                </a:effectLst>
              </a:rPr>
              <a:t>Choose</a:t>
            </a:r>
          </a:p>
        </p:txBody>
      </p:sp>
      <p:sp>
        <p:nvSpPr>
          <p:cNvPr id="6" name="TextBox 5"/>
          <p:cNvSpPr txBox="1"/>
          <p:nvPr/>
        </p:nvSpPr>
        <p:spPr>
          <a:xfrm>
            <a:off x="1127448" y="527789"/>
            <a:ext cx="4554838" cy="1077218"/>
          </a:xfrm>
          <a:prstGeom prst="rect">
            <a:avLst/>
          </a:prstGeom>
          <a:noFill/>
        </p:spPr>
        <p:txBody>
          <a:bodyPr wrap="none" rtlCol="0">
            <a:spAutoFit/>
          </a:bodyPr>
          <a:lstStyle/>
          <a:p>
            <a:pPr algn="ctr"/>
            <a:r>
              <a:rPr lang="en-GB" sz="6400" dirty="0">
                <a:solidFill>
                  <a:schemeClr val="bg1"/>
                </a:solidFill>
                <a:effectLst>
                  <a:outerShdw blurRad="38100" dist="38100" dir="2700000" algn="tl">
                    <a:srgbClr val="000000">
                      <a:alpha val="43137"/>
                    </a:srgbClr>
                  </a:outerShdw>
                </a:effectLst>
                <a:latin typeface="+mj-lt"/>
              </a:rPr>
              <a:t>YOUR FUTURE</a:t>
            </a:r>
          </a:p>
        </p:txBody>
      </p:sp>
      <p:sp>
        <p:nvSpPr>
          <p:cNvPr id="8" name="TextBox 7"/>
          <p:cNvSpPr txBox="1"/>
          <p:nvPr/>
        </p:nvSpPr>
        <p:spPr>
          <a:xfrm>
            <a:off x="969435" y="1844824"/>
            <a:ext cx="10253128" cy="2616101"/>
          </a:xfrm>
          <a:prstGeom prst="rect">
            <a:avLst/>
          </a:prstGeom>
          <a:noFill/>
        </p:spPr>
        <p:txBody>
          <a:bodyPr wrap="none" rtlCol="0">
            <a:spAutoFit/>
          </a:bodyPr>
          <a:lstStyle/>
          <a:p>
            <a:pPr algn="ctr"/>
            <a:r>
              <a:rPr lang="en-GB" sz="16400" dirty="0">
                <a:solidFill>
                  <a:srgbClr val="FFFF00"/>
                </a:solidFill>
                <a:effectLst>
                  <a:outerShdw blurRad="38100" dist="38100" dir="2700000" algn="tl">
                    <a:srgbClr val="000000">
                      <a:alpha val="43137"/>
                    </a:srgbClr>
                  </a:outerShdw>
                </a:effectLst>
                <a:latin typeface="+mj-lt"/>
              </a:rPr>
              <a:t>GEOGRAPHY</a:t>
            </a:r>
          </a:p>
        </p:txBody>
      </p:sp>
      <p:sp>
        <p:nvSpPr>
          <p:cNvPr id="7" name="TextBox 6"/>
          <p:cNvSpPr txBox="1"/>
          <p:nvPr/>
        </p:nvSpPr>
        <p:spPr>
          <a:xfrm>
            <a:off x="1127448" y="1992267"/>
            <a:ext cx="1309974" cy="584775"/>
          </a:xfrm>
          <a:prstGeom prst="rect">
            <a:avLst/>
          </a:prstGeom>
          <a:noFill/>
        </p:spPr>
        <p:txBody>
          <a:bodyPr wrap="none" rtlCol="0">
            <a:spAutoFit/>
          </a:bodyPr>
          <a:lstStyle/>
          <a:p>
            <a:r>
              <a:rPr lang="en-GB" sz="3200" dirty="0">
                <a:solidFill>
                  <a:srgbClr val="FFFF00"/>
                </a:solidFill>
                <a:effectLst>
                  <a:outerShdw blurRad="38100" dist="38100" dir="2700000" algn="tl">
                    <a:srgbClr val="000000">
                      <a:alpha val="43137"/>
                    </a:srgbClr>
                  </a:outerShdw>
                </a:effectLst>
              </a:rPr>
              <a:t>Choose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396015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11" name="Content Placeholder 2">
            <a:extLst>
              <a:ext uri="{FF2B5EF4-FFF2-40B4-BE49-F238E27FC236}">
                <a16:creationId xmlns:a16="http://schemas.microsoft.com/office/drawing/2014/main" id="{E5701F27-B79F-4BEF-BB82-12EB03974ED9}"/>
              </a:ext>
            </a:extLst>
          </p:cNvPr>
          <p:cNvSpPr txBox="1">
            <a:spLocks/>
          </p:cNvSpPr>
          <p:nvPr/>
        </p:nvSpPr>
        <p:spPr>
          <a:xfrm>
            <a:off x="893618" y="2047298"/>
            <a:ext cx="10515600" cy="573895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t>For more information about the course,</a:t>
            </a:r>
          </a:p>
          <a:p>
            <a:pPr marL="0" indent="0" algn="ctr">
              <a:buNone/>
            </a:pPr>
            <a:r>
              <a:rPr lang="en-GB" sz="4000" dirty="0"/>
              <a:t> please speak to your child's geography teacher at progress evening on 14th March 2024.</a:t>
            </a:r>
            <a:endParaRPr lang="en-GB" sz="4000" dirty="0">
              <a:cs typeface="Calibri"/>
            </a:endParaRPr>
          </a:p>
          <a:p>
            <a:pPr marL="0" indent="0" algn="ctr">
              <a:buFont typeface="Arial" panose="020B0604020202020204" pitchFamily="34" charset="0"/>
              <a:buNone/>
            </a:pPr>
            <a:endParaRPr lang="en-GB" sz="4000" dirty="0"/>
          </a:p>
          <a:p>
            <a:pPr marL="0" indent="0" algn="ctr">
              <a:buFont typeface="Arial" panose="020B0604020202020204" pitchFamily="34" charset="0"/>
              <a:buNone/>
            </a:pPr>
            <a:endParaRPr lang="en-GB" sz="4000" dirty="0"/>
          </a:p>
          <a:p>
            <a:pPr marL="0" indent="0" algn="ctr">
              <a:buFont typeface="Arial" panose="020B0604020202020204" pitchFamily="34" charset="0"/>
              <a:buNone/>
            </a:pPr>
            <a:endParaRPr lang="en-GB" sz="4000" dirty="0"/>
          </a:p>
          <a:p>
            <a:pPr marL="0" indent="0" algn="ctr">
              <a:buFont typeface="Arial" panose="020B0604020202020204" pitchFamily="34" charset="0"/>
              <a:buNone/>
            </a:pPr>
            <a:endParaRPr lang="en-GB" sz="4000" dirty="0"/>
          </a:p>
          <a:p>
            <a:pPr marL="0" indent="0" algn="ctr">
              <a:buFont typeface="Arial" panose="020B0604020202020204" pitchFamily="34" charset="0"/>
              <a:buNone/>
            </a:pPr>
            <a:endParaRPr lang="en-GB" sz="4000" dirty="0"/>
          </a:p>
          <a:p>
            <a:pPr marL="0" indent="0" algn="ctr">
              <a:buFont typeface="Arial" panose="020B0604020202020204" pitchFamily="34" charset="0"/>
              <a:buNone/>
            </a:pPr>
            <a:endParaRPr lang="en-GB" sz="4000" dirty="0"/>
          </a:p>
        </p:txBody>
      </p:sp>
    </p:spTree>
    <p:extLst>
      <p:ext uri="{BB962C8B-B14F-4D97-AF65-F5344CB8AC3E}">
        <p14:creationId xmlns:p14="http://schemas.microsoft.com/office/powerpoint/2010/main" val="18877545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3018"/>
            <a:ext cx="12192000" cy="2132856"/>
          </a:xfrm>
          <a:prstGeom prst="rect">
            <a:avLst/>
          </a:prstGeom>
        </p:spPr>
      </p:pic>
      <p:sp>
        <p:nvSpPr>
          <p:cNvPr id="4" name="Rounded Rectangular Callout 3"/>
          <p:cNvSpPr/>
          <p:nvPr/>
        </p:nvSpPr>
        <p:spPr>
          <a:xfrm>
            <a:off x="7680176" y="2124347"/>
            <a:ext cx="4032448" cy="807184"/>
          </a:xfrm>
          <a:prstGeom prst="wedgeRoundRectCallout">
            <a:avLst>
              <a:gd name="adj1" fmla="val 47580"/>
              <a:gd name="adj2" fmla="val 85541"/>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a typeface="Batang" panose="02030600000101010101" pitchFamily="18" charset="-127"/>
                <a:cs typeface="Courier New" panose="02070309020205020404" pitchFamily="49" charset="0"/>
              </a:rPr>
              <a:t>“Geography is all the rage.”</a:t>
            </a:r>
          </a:p>
        </p:txBody>
      </p:sp>
      <p:sp>
        <p:nvSpPr>
          <p:cNvPr id="6" name="Rounded Rectangular Callout 5"/>
          <p:cNvSpPr/>
          <p:nvPr/>
        </p:nvSpPr>
        <p:spPr>
          <a:xfrm>
            <a:off x="7176120" y="3616713"/>
            <a:ext cx="4032448" cy="1053113"/>
          </a:xfrm>
          <a:prstGeom prst="wedgeRoundRectCallout">
            <a:avLst>
              <a:gd name="adj1" fmla="val -38512"/>
              <a:gd name="adj2" fmla="val 78183"/>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a subject for our times.”</a:t>
            </a:r>
          </a:p>
        </p:txBody>
      </p:sp>
      <p:sp>
        <p:nvSpPr>
          <p:cNvPr id="7" name="Rounded Rectangular Callout 6"/>
          <p:cNvSpPr/>
          <p:nvPr/>
        </p:nvSpPr>
        <p:spPr>
          <a:xfrm>
            <a:off x="7896200" y="5355008"/>
            <a:ext cx="4032448" cy="1053113"/>
          </a:xfrm>
          <a:prstGeom prst="wedgeRoundRectCallout">
            <a:avLst>
              <a:gd name="adj1" fmla="val 33360"/>
              <a:gd name="adj2" fmla="val 75240"/>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soaring in popularity.”</a:t>
            </a:r>
          </a:p>
        </p:txBody>
      </p:sp>
      <p:sp>
        <p:nvSpPr>
          <p:cNvPr id="3" name="Rectangle 2"/>
          <p:cNvSpPr/>
          <p:nvPr/>
        </p:nvSpPr>
        <p:spPr>
          <a:xfrm>
            <a:off x="4079776" y="1700808"/>
            <a:ext cx="1440160" cy="648072"/>
          </a:xfrm>
          <a:prstGeom prst="rect">
            <a:avLst/>
          </a:prstGeom>
          <a:solidFill>
            <a:srgbClr val="E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3193" y="6418693"/>
            <a:ext cx="2726906" cy="44987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5910" y="2477800"/>
            <a:ext cx="6480720" cy="3888432"/>
          </a:xfrm>
          <a:prstGeom prst="rect">
            <a:avLst/>
          </a:prstGeom>
        </p:spPr>
      </p:pic>
    </p:spTree>
    <p:extLst>
      <p:ext uri="{BB962C8B-B14F-4D97-AF65-F5344CB8AC3E}">
        <p14:creationId xmlns:p14="http://schemas.microsoft.com/office/powerpoint/2010/main" val="42298117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rot="21288658">
            <a:off x="295957" y="211373"/>
            <a:ext cx="3406382" cy="400110"/>
          </a:xfrm>
          <a:prstGeom prst="rect">
            <a:avLst/>
          </a:prstGeom>
        </p:spPr>
        <p:txBody>
          <a:bodyPr wrap="none">
            <a:spAutoFit/>
          </a:bodyPr>
          <a:lstStyle/>
          <a:p>
            <a:r>
              <a:rPr lang="en-GB" sz="2000" dirty="0">
                <a:solidFill>
                  <a:srgbClr val="80525B"/>
                </a:solidFill>
                <a:ea typeface="Calibri" panose="020F0502020204030204" pitchFamily="34" charset="0"/>
              </a:rPr>
              <a:t>modern computer based mapping </a:t>
            </a:r>
            <a:endParaRPr lang="en-GB" sz="2000" dirty="0">
              <a:solidFill>
                <a:srgbClr val="80525B"/>
              </a:solidFill>
            </a:endParaRPr>
          </a:p>
        </p:txBody>
      </p:sp>
      <p:sp>
        <p:nvSpPr>
          <p:cNvPr id="6" name="Rectangle 5"/>
          <p:cNvSpPr/>
          <p:nvPr/>
        </p:nvSpPr>
        <p:spPr>
          <a:xfrm rot="309538">
            <a:off x="1009370" y="943451"/>
            <a:ext cx="2037866" cy="400110"/>
          </a:xfrm>
          <a:prstGeom prst="rect">
            <a:avLst/>
          </a:prstGeom>
        </p:spPr>
        <p:txBody>
          <a:bodyPr wrap="none">
            <a:spAutoFit/>
          </a:bodyPr>
          <a:lstStyle/>
          <a:p>
            <a:r>
              <a:rPr lang="en-GB" sz="2000" dirty="0">
                <a:solidFill>
                  <a:srgbClr val="80525B"/>
                </a:solidFill>
                <a:ea typeface="Calibri" panose="020F0502020204030204" pitchFamily="34" charset="0"/>
              </a:rPr>
              <a:t>digital technologies</a:t>
            </a:r>
            <a:endParaRPr lang="en-GB" sz="2000" dirty="0">
              <a:solidFill>
                <a:srgbClr val="80525B"/>
              </a:solidFill>
            </a:endParaRPr>
          </a:p>
        </p:txBody>
      </p:sp>
      <p:sp>
        <p:nvSpPr>
          <p:cNvPr id="7" name="Rectangle 6"/>
          <p:cNvSpPr/>
          <p:nvPr/>
        </p:nvSpPr>
        <p:spPr>
          <a:xfrm rot="309538">
            <a:off x="10962222" y="146986"/>
            <a:ext cx="1132041" cy="400110"/>
          </a:xfrm>
          <a:prstGeom prst="rect">
            <a:avLst/>
          </a:prstGeom>
        </p:spPr>
        <p:txBody>
          <a:bodyPr wrap="none">
            <a:spAutoFit/>
          </a:bodyPr>
          <a:lstStyle/>
          <a:p>
            <a:r>
              <a:rPr lang="en-GB" sz="2000" dirty="0">
                <a:solidFill>
                  <a:srgbClr val="80525B"/>
                </a:solidFill>
              </a:rPr>
              <a:t>map skills</a:t>
            </a:r>
          </a:p>
        </p:txBody>
      </p:sp>
      <p:sp>
        <p:nvSpPr>
          <p:cNvPr id="8" name="Rectangle 7"/>
          <p:cNvSpPr/>
          <p:nvPr/>
        </p:nvSpPr>
        <p:spPr>
          <a:xfrm rot="309538">
            <a:off x="6434531" y="241287"/>
            <a:ext cx="2591096" cy="707886"/>
          </a:xfrm>
          <a:prstGeom prst="rect">
            <a:avLst/>
          </a:prstGeom>
        </p:spPr>
        <p:txBody>
          <a:bodyPr wrap="square">
            <a:spAutoFit/>
          </a:bodyPr>
          <a:lstStyle/>
          <a:p>
            <a:r>
              <a:rPr lang="en-GB" sz="2000" dirty="0">
                <a:solidFill>
                  <a:srgbClr val="80525B"/>
                </a:solidFill>
                <a:ea typeface="Calibri" panose="020F0502020204030204" pitchFamily="34" charset="0"/>
              </a:rPr>
              <a:t>interpreting photos, cartoons, diagrams…</a:t>
            </a:r>
            <a:endParaRPr lang="en-GB" sz="2000" dirty="0">
              <a:solidFill>
                <a:srgbClr val="80525B"/>
              </a:solidFill>
            </a:endParaRPr>
          </a:p>
        </p:txBody>
      </p:sp>
      <p:sp>
        <p:nvSpPr>
          <p:cNvPr id="9" name="Rectangle 8"/>
          <p:cNvSpPr/>
          <p:nvPr/>
        </p:nvSpPr>
        <p:spPr>
          <a:xfrm rot="309538">
            <a:off x="10276194" y="1414732"/>
            <a:ext cx="2018500" cy="400110"/>
          </a:xfrm>
          <a:prstGeom prst="rect">
            <a:avLst/>
          </a:prstGeom>
        </p:spPr>
        <p:txBody>
          <a:bodyPr wrap="square">
            <a:spAutoFit/>
          </a:bodyPr>
          <a:lstStyle/>
          <a:p>
            <a:r>
              <a:rPr lang="en-GB" sz="2000" dirty="0">
                <a:solidFill>
                  <a:srgbClr val="80525B"/>
                </a:solidFill>
              </a:rPr>
              <a:t>analysing articles</a:t>
            </a:r>
          </a:p>
        </p:txBody>
      </p:sp>
      <p:sp>
        <p:nvSpPr>
          <p:cNvPr id="10" name="Rectangle 9"/>
          <p:cNvSpPr/>
          <p:nvPr/>
        </p:nvSpPr>
        <p:spPr>
          <a:xfrm rot="21274015">
            <a:off x="6587944" y="1289731"/>
            <a:ext cx="2018500" cy="400110"/>
          </a:xfrm>
          <a:prstGeom prst="rect">
            <a:avLst/>
          </a:prstGeom>
        </p:spPr>
        <p:txBody>
          <a:bodyPr wrap="square">
            <a:spAutoFit/>
          </a:bodyPr>
          <a:lstStyle/>
          <a:p>
            <a:r>
              <a:rPr lang="en-GB" sz="2000" dirty="0">
                <a:solidFill>
                  <a:srgbClr val="80525B"/>
                </a:solidFill>
              </a:rPr>
              <a:t>decision making</a:t>
            </a:r>
          </a:p>
        </p:txBody>
      </p:sp>
      <p:sp>
        <p:nvSpPr>
          <p:cNvPr id="11" name="Rectangle 10"/>
          <p:cNvSpPr/>
          <p:nvPr/>
        </p:nvSpPr>
        <p:spPr>
          <a:xfrm rot="21274015">
            <a:off x="4582244" y="1112558"/>
            <a:ext cx="1645873" cy="400110"/>
          </a:xfrm>
          <a:prstGeom prst="rect">
            <a:avLst/>
          </a:prstGeom>
        </p:spPr>
        <p:txBody>
          <a:bodyPr wrap="square">
            <a:spAutoFit/>
          </a:bodyPr>
          <a:lstStyle/>
          <a:p>
            <a:r>
              <a:rPr lang="en-GB" sz="2000" dirty="0">
                <a:solidFill>
                  <a:srgbClr val="80525B"/>
                </a:solidFill>
              </a:rPr>
              <a:t>critical analysis</a:t>
            </a:r>
          </a:p>
        </p:txBody>
      </p:sp>
      <p:sp>
        <p:nvSpPr>
          <p:cNvPr id="12" name="Rectangle 11"/>
          <p:cNvSpPr/>
          <p:nvPr/>
        </p:nvSpPr>
        <p:spPr>
          <a:xfrm rot="21274015">
            <a:off x="3932642" y="71214"/>
            <a:ext cx="1526842" cy="1015663"/>
          </a:xfrm>
          <a:prstGeom prst="rect">
            <a:avLst/>
          </a:prstGeom>
        </p:spPr>
        <p:txBody>
          <a:bodyPr wrap="square">
            <a:spAutoFit/>
          </a:bodyPr>
          <a:lstStyle/>
          <a:p>
            <a:r>
              <a:rPr lang="en-GB" sz="2000" dirty="0">
                <a:solidFill>
                  <a:srgbClr val="80525B"/>
                </a:solidFill>
              </a:rPr>
              <a:t>debating and arguing your point</a:t>
            </a:r>
          </a:p>
        </p:txBody>
      </p:sp>
      <p:sp>
        <p:nvSpPr>
          <p:cNvPr id="13" name="Rectangle 12"/>
          <p:cNvSpPr/>
          <p:nvPr/>
        </p:nvSpPr>
        <p:spPr>
          <a:xfrm rot="21274015">
            <a:off x="371235" y="1571250"/>
            <a:ext cx="1542337" cy="1015663"/>
          </a:xfrm>
          <a:prstGeom prst="rect">
            <a:avLst/>
          </a:prstGeom>
        </p:spPr>
        <p:txBody>
          <a:bodyPr wrap="square">
            <a:spAutoFit/>
          </a:bodyPr>
          <a:lstStyle/>
          <a:p>
            <a:r>
              <a:rPr lang="en-GB" sz="2000" dirty="0">
                <a:solidFill>
                  <a:srgbClr val="80525B"/>
                </a:solidFill>
              </a:rPr>
              <a:t>investigating issues in the real world</a:t>
            </a:r>
          </a:p>
        </p:txBody>
      </p:sp>
      <p:sp>
        <p:nvSpPr>
          <p:cNvPr id="14" name="Rectangle 13"/>
          <p:cNvSpPr/>
          <p:nvPr/>
        </p:nvSpPr>
        <p:spPr>
          <a:xfrm rot="21274015">
            <a:off x="8646165" y="1874124"/>
            <a:ext cx="1542337" cy="400110"/>
          </a:xfrm>
          <a:prstGeom prst="rect">
            <a:avLst/>
          </a:prstGeom>
        </p:spPr>
        <p:txBody>
          <a:bodyPr wrap="square">
            <a:spAutoFit/>
          </a:bodyPr>
          <a:lstStyle/>
          <a:p>
            <a:r>
              <a:rPr lang="en-GB" sz="2000" dirty="0">
                <a:solidFill>
                  <a:srgbClr val="80525B"/>
                </a:solidFill>
              </a:rPr>
              <a:t>report writing</a:t>
            </a:r>
          </a:p>
        </p:txBody>
      </p:sp>
      <p:sp>
        <p:nvSpPr>
          <p:cNvPr id="15" name="Rectangle 14"/>
          <p:cNvSpPr/>
          <p:nvPr/>
        </p:nvSpPr>
        <p:spPr>
          <a:xfrm rot="563022">
            <a:off x="3064828" y="1219147"/>
            <a:ext cx="1286094" cy="1015663"/>
          </a:xfrm>
          <a:prstGeom prst="rect">
            <a:avLst/>
          </a:prstGeom>
        </p:spPr>
        <p:txBody>
          <a:bodyPr wrap="square">
            <a:spAutoFit/>
          </a:bodyPr>
          <a:lstStyle/>
          <a:p>
            <a:r>
              <a:rPr lang="en-GB" sz="2000" dirty="0">
                <a:solidFill>
                  <a:srgbClr val="80525B"/>
                </a:solidFill>
              </a:rPr>
              <a:t>convincing others you are right</a:t>
            </a:r>
          </a:p>
        </p:txBody>
      </p:sp>
      <p:sp>
        <p:nvSpPr>
          <p:cNvPr id="16" name="Rectangle 15"/>
          <p:cNvSpPr/>
          <p:nvPr/>
        </p:nvSpPr>
        <p:spPr>
          <a:xfrm rot="21274015">
            <a:off x="10610240" y="714712"/>
            <a:ext cx="1039289" cy="400110"/>
          </a:xfrm>
          <a:prstGeom prst="rect">
            <a:avLst/>
          </a:prstGeom>
        </p:spPr>
        <p:txBody>
          <a:bodyPr wrap="square">
            <a:spAutoFit/>
          </a:bodyPr>
          <a:lstStyle/>
          <a:p>
            <a:r>
              <a:rPr lang="en-GB" sz="2000" dirty="0">
                <a:solidFill>
                  <a:srgbClr val="80525B"/>
                </a:solidFill>
              </a:rPr>
              <a:t>statistics</a:t>
            </a:r>
          </a:p>
        </p:txBody>
      </p:sp>
      <p:sp>
        <p:nvSpPr>
          <p:cNvPr id="17" name="Rectangle 16"/>
          <p:cNvSpPr/>
          <p:nvPr/>
        </p:nvSpPr>
        <p:spPr>
          <a:xfrm rot="21274015">
            <a:off x="9239037" y="33847"/>
            <a:ext cx="1128610" cy="400110"/>
          </a:xfrm>
          <a:prstGeom prst="rect">
            <a:avLst/>
          </a:prstGeom>
        </p:spPr>
        <p:txBody>
          <a:bodyPr wrap="square">
            <a:spAutoFit/>
          </a:bodyPr>
          <a:lstStyle/>
          <a:p>
            <a:r>
              <a:rPr lang="en-GB" sz="2000" dirty="0">
                <a:solidFill>
                  <a:srgbClr val="80525B"/>
                </a:solidFill>
              </a:rPr>
              <a:t>fieldwork</a:t>
            </a:r>
          </a:p>
        </p:txBody>
      </p:sp>
      <p:sp>
        <p:nvSpPr>
          <p:cNvPr id="18" name="Rectangle 17"/>
          <p:cNvSpPr/>
          <p:nvPr/>
        </p:nvSpPr>
        <p:spPr>
          <a:xfrm rot="544941">
            <a:off x="9021038" y="804290"/>
            <a:ext cx="1134742" cy="707886"/>
          </a:xfrm>
          <a:prstGeom prst="rect">
            <a:avLst/>
          </a:prstGeom>
        </p:spPr>
        <p:txBody>
          <a:bodyPr wrap="square">
            <a:spAutoFit/>
          </a:bodyPr>
          <a:lstStyle/>
          <a:p>
            <a:r>
              <a:rPr lang="en-GB" sz="2000" dirty="0">
                <a:solidFill>
                  <a:srgbClr val="80525B"/>
                </a:solidFill>
              </a:rPr>
              <a:t>working with data</a:t>
            </a:r>
          </a:p>
        </p:txBody>
      </p:sp>
      <p:sp>
        <p:nvSpPr>
          <p:cNvPr id="19" name="Rectangle 18"/>
          <p:cNvSpPr/>
          <p:nvPr/>
        </p:nvSpPr>
        <p:spPr>
          <a:xfrm>
            <a:off x="5851047" y="2021317"/>
            <a:ext cx="2305603" cy="400110"/>
          </a:xfrm>
          <a:prstGeom prst="rect">
            <a:avLst/>
          </a:prstGeom>
        </p:spPr>
        <p:txBody>
          <a:bodyPr wrap="square">
            <a:spAutoFit/>
          </a:bodyPr>
          <a:lstStyle/>
          <a:p>
            <a:r>
              <a:rPr lang="en-GB" sz="2000" dirty="0">
                <a:solidFill>
                  <a:srgbClr val="80525B"/>
                </a:solidFill>
              </a:rPr>
              <a:t>boosting your memory</a:t>
            </a:r>
          </a:p>
        </p:txBody>
      </p:sp>
      <p:sp>
        <p:nvSpPr>
          <p:cNvPr id="20" name="Rectangle 19"/>
          <p:cNvSpPr/>
          <p:nvPr/>
        </p:nvSpPr>
        <p:spPr>
          <a:xfrm rot="21274015">
            <a:off x="1688097" y="2109718"/>
            <a:ext cx="2018500" cy="400110"/>
          </a:xfrm>
          <a:prstGeom prst="rect">
            <a:avLst/>
          </a:prstGeom>
        </p:spPr>
        <p:txBody>
          <a:bodyPr wrap="square">
            <a:spAutoFit/>
          </a:bodyPr>
          <a:lstStyle/>
          <a:p>
            <a:r>
              <a:rPr lang="en-GB" sz="2000" dirty="0">
                <a:solidFill>
                  <a:srgbClr val="80525B"/>
                </a:solidFill>
              </a:rPr>
              <a:t>empathy</a:t>
            </a:r>
          </a:p>
        </p:txBody>
      </p:sp>
      <p:sp>
        <p:nvSpPr>
          <p:cNvPr id="21" name="Rectangle 20"/>
          <p:cNvSpPr/>
          <p:nvPr/>
        </p:nvSpPr>
        <p:spPr>
          <a:xfrm rot="309538">
            <a:off x="10392790" y="2020899"/>
            <a:ext cx="2018500" cy="400110"/>
          </a:xfrm>
          <a:prstGeom prst="rect">
            <a:avLst/>
          </a:prstGeom>
        </p:spPr>
        <p:txBody>
          <a:bodyPr wrap="square">
            <a:spAutoFit/>
          </a:bodyPr>
          <a:lstStyle/>
          <a:p>
            <a:r>
              <a:rPr lang="en-GB" sz="2000" dirty="0">
                <a:solidFill>
                  <a:srgbClr val="80525B"/>
                </a:solidFill>
              </a:rPr>
              <a:t>problem solving</a:t>
            </a:r>
          </a:p>
        </p:txBody>
      </p:sp>
      <p:sp>
        <p:nvSpPr>
          <p:cNvPr id="25" name="TextBox 24"/>
          <p:cNvSpPr txBox="1"/>
          <p:nvPr/>
        </p:nvSpPr>
        <p:spPr>
          <a:xfrm>
            <a:off x="421523" y="4979388"/>
            <a:ext cx="2579168" cy="584775"/>
          </a:xfrm>
          <a:prstGeom prst="rect">
            <a:avLst/>
          </a:prstGeom>
          <a:noFill/>
        </p:spPr>
        <p:txBody>
          <a:bodyPr wrap="none" rtlCol="0">
            <a:spAutoFit/>
          </a:bodyPr>
          <a:lstStyle/>
          <a:p>
            <a:r>
              <a:rPr lang="en-GB" sz="3200" dirty="0">
                <a:solidFill>
                  <a:schemeClr val="bg1"/>
                </a:solidFill>
              </a:rPr>
              <a:t>a wide variety of</a:t>
            </a:r>
          </a:p>
        </p:txBody>
      </p:sp>
      <p:sp>
        <p:nvSpPr>
          <p:cNvPr id="26" name="TextBox 25"/>
          <p:cNvSpPr txBox="1"/>
          <p:nvPr/>
        </p:nvSpPr>
        <p:spPr>
          <a:xfrm>
            <a:off x="400032" y="5324157"/>
            <a:ext cx="2380781" cy="1077218"/>
          </a:xfrm>
          <a:prstGeom prst="rect">
            <a:avLst/>
          </a:prstGeom>
          <a:noFill/>
        </p:spPr>
        <p:txBody>
          <a:bodyPr wrap="none" rtlCol="0">
            <a:spAutoFit/>
          </a:bodyPr>
          <a:lstStyle/>
          <a:p>
            <a:pPr algn="ctr"/>
            <a:r>
              <a:rPr lang="en-GB" sz="6400" dirty="0">
                <a:solidFill>
                  <a:schemeClr val="bg1"/>
                </a:solidFill>
                <a:latin typeface="+mj-lt"/>
              </a:rPr>
              <a:t>SKILLS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2795169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19336" y="2420888"/>
            <a:ext cx="3903633" cy="1077218"/>
          </a:xfrm>
          <a:prstGeom prst="rect">
            <a:avLst/>
          </a:prstGeom>
          <a:noFill/>
        </p:spPr>
        <p:txBody>
          <a:bodyPr wrap="none" rtlCol="0">
            <a:spAutoFit/>
          </a:bodyPr>
          <a:lstStyle/>
          <a:p>
            <a:pPr algn="ctr"/>
            <a:r>
              <a:rPr lang="en-GB" sz="6400" dirty="0">
                <a:solidFill>
                  <a:schemeClr val="bg1"/>
                </a:solidFill>
                <a:latin typeface="+mj-lt"/>
              </a:rPr>
              <a:t>FIELDWORK</a:t>
            </a:r>
          </a:p>
        </p:txBody>
      </p:sp>
      <p:sp>
        <p:nvSpPr>
          <p:cNvPr id="6" name="TextBox 5"/>
          <p:cNvSpPr txBox="1"/>
          <p:nvPr/>
        </p:nvSpPr>
        <p:spPr>
          <a:xfrm>
            <a:off x="179159" y="1556792"/>
            <a:ext cx="3843810" cy="1077218"/>
          </a:xfrm>
          <a:prstGeom prst="rect">
            <a:avLst/>
          </a:prstGeom>
          <a:noFill/>
        </p:spPr>
        <p:txBody>
          <a:bodyPr wrap="square" rtlCol="0">
            <a:spAutoFit/>
          </a:bodyPr>
          <a:lstStyle/>
          <a:p>
            <a:r>
              <a:rPr lang="en-GB" sz="3200" dirty="0">
                <a:solidFill>
                  <a:schemeClr val="bg1"/>
                </a:solidFill>
              </a:rPr>
              <a:t>Skills developed through high quality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4799084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l="2684"/>
          <a:stretch/>
        </p:blipFill>
        <p:spPr>
          <a:xfrm>
            <a:off x="119336" y="620688"/>
            <a:ext cx="4835152" cy="4968552"/>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r="48815" b="29348"/>
          <a:stretch/>
        </p:blipFill>
        <p:spPr>
          <a:xfrm>
            <a:off x="4565652" y="-2272"/>
            <a:ext cx="5058740" cy="6383600"/>
          </a:xfrm>
          <a:prstGeom prst="rect">
            <a:avLst/>
          </a:prstGeom>
        </p:spPr>
      </p:pic>
      <p:sp>
        <p:nvSpPr>
          <p:cNvPr id="6" name="TextBox 5"/>
          <p:cNvSpPr txBox="1"/>
          <p:nvPr/>
        </p:nvSpPr>
        <p:spPr>
          <a:xfrm>
            <a:off x="5069901" y="2295203"/>
            <a:ext cx="3384376" cy="584775"/>
          </a:xfrm>
          <a:prstGeom prst="rect">
            <a:avLst/>
          </a:prstGeom>
          <a:solidFill>
            <a:schemeClr val="bg1"/>
          </a:solidFill>
        </p:spPr>
        <p:txBody>
          <a:bodyPr wrap="square" rtlCol="0">
            <a:spAutoFit/>
          </a:bodyPr>
          <a:lstStyle/>
          <a:p>
            <a:r>
              <a:rPr lang="en-GB" sz="3200" b="1" dirty="0">
                <a:solidFill>
                  <a:srgbClr val="165596"/>
                </a:solidFill>
                <a:latin typeface="Arial" panose="020B0604020202020204" pitchFamily="34" charset="0"/>
                <a:cs typeface="Arial" panose="020B0604020202020204" pitchFamily="34" charset="0"/>
              </a:rPr>
              <a:t>Skills</a:t>
            </a: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t="75614" r="8802"/>
          <a:stretch/>
        </p:blipFill>
        <p:spPr>
          <a:xfrm>
            <a:off x="4562755" y="332656"/>
            <a:ext cx="7488832" cy="183071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5497365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4680" y="0"/>
            <a:ext cx="12216680" cy="6858000"/>
          </a:xfrm>
        </p:spPr>
      </p:pic>
      <p:sp>
        <p:nvSpPr>
          <p:cNvPr id="7" name="Rectangle 6"/>
          <p:cNvSpPr/>
          <p:nvPr/>
        </p:nvSpPr>
        <p:spPr>
          <a:xfrm>
            <a:off x="270670" y="2132856"/>
            <a:ext cx="6041354" cy="1815882"/>
          </a:xfrm>
          <a:prstGeom prst="rect">
            <a:avLst/>
          </a:prstGeom>
        </p:spPr>
        <p:txBody>
          <a:bodyPr wrap="square">
            <a:spAutoFit/>
          </a:bodyPr>
          <a:lstStyle/>
          <a:p>
            <a:pPr algn="just">
              <a:spcBef>
                <a:spcPct val="0"/>
              </a:spcBef>
            </a:pPr>
            <a:r>
              <a:rPr lang="en-GB" altLang="en-US" sz="2800" dirty="0"/>
              <a:t>Geography is a </a:t>
            </a:r>
            <a:r>
              <a:rPr lang="en-GB" altLang="en-US" sz="2800" dirty="0">
                <a:solidFill>
                  <a:srgbClr val="658CAD"/>
                </a:solidFill>
              </a:rPr>
              <a:t>facilitating subject</a:t>
            </a:r>
            <a:r>
              <a:rPr lang="en-GB" altLang="en-US" sz="2800" dirty="0"/>
              <a:t> along with Physics, Chem­istry, Biology, Maths and Further Maths, English, History and Clas­sical and Modern Lan­guages.</a:t>
            </a:r>
          </a:p>
        </p:txBody>
      </p:sp>
      <p:sp>
        <p:nvSpPr>
          <p:cNvPr id="12" name="TextBox 11"/>
          <p:cNvSpPr txBox="1"/>
          <p:nvPr/>
        </p:nvSpPr>
        <p:spPr>
          <a:xfrm>
            <a:off x="270670" y="551582"/>
            <a:ext cx="4745210" cy="1077218"/>
          </a:xfrm>
          <a:prstGeom prst="rect">
            <a:avLst/>
          </a:prstGeom>
          <a:noFill/>
        </p:spPr>
        <p:txBody>
          <a:bodyPr wrap="none" rtlCol="0">
            <a:spAutoFit/>
          </a:bodyPr>
          <a:lstStyle/>
          <a:p>
            <a:pPr algn="ctr"/>
            <a:r>
              <a:rPr lang="en-GB" sz="6400" dirty="0">
                <a:latin typeface="+mj-lt"/>
              </a:rPr>
              <a:t>OPENS DOORS</a:t>
            </a:r>
          </a:p>
        </p:txBody>
      </p:sp>
      <p:sp>
        <p:nvSpPr>
          <p:cNvPr id="13" name="TextBox 12"/>
          <p:cNvSpPr txBox="1"/>
          <p:nvPr/>
        </p:nvSpPr>
        <p:spPr>
          <a:xfrm>
            <a:off x="308958" y="222368"/>
            <a:ext cx="1804276" cy="584775"/>
          </a:xfrm>
          <a:prstGeom prst="rect">
            <a:avLst/>
          </a:prstGeom>
          <a:noFill/>
        </p:spPr>
        <p:txBody>
          <a:bodyPr wrap="none" rtlCol="0">
            <a:spAutoFit/>
          </a:bodyPr>
          <a:lstStyle/>
          <a:p>
            <a:r>
              <a:rPr lang="en-GB" sz="3200" dirty="0"/>
              <a:t>Geography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41421995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6" r="56"/>
          <a:stretch>
            <a:fillRect/>
          </a:stretch>
        </p:blipFill>
        <p:spPr/>
      </p:pic>
      <p:sp>
        <p:nvSpPr>
          <p:cNvPr id="5" name="Rectangle 4"/>
          <p:cNvSpPr/>
          <p:nvPr/>
        </p:nvSpPr>
        <p:spPr>
          <a:xfrm>
            <a:off x="767408" y="1484784"/>
            <a:ext cx="6984776" cy="4401205"/>
          </a:xfrm>
          <a:prstGeom prst="rect">
            <a:avLst/>
          </a:prstGeom>
        </p:spPr>
        <p:txBody>
          <a:bodyPr wrap="square">
            <a:spAutoFit/>
          </a:bodyPr>
          <a:lstStyle/>
          <a:p>
            <a:r>
              <a:rPr lang="en-GB" sz="3200" dirty="0">
                <a:solidFill>
                  <a:schemeClr val="bg1"/>
                </a:solidFill>
              </a:rPr>
              <a:t>Three </a:t>
            </a:r>
            <a:r>
              <a:rPr lang="en-GB" sz="3200" dirty="0">
                <a:solidFill>
                  <a:srgbClr val="FFFF00"/>
                </a:solidFill>
              </a:rPr>
              <a:t>examinations</a:t>
            </a:r>
            <a:r>
              <a:rPr lang="en-GB" sz="3200" dirty="0">
                <a:solidFill>
                  <a:schemeClr val="bg1"/>
                </a:solidFill>
              </a:rPr>
              <a:t> at the end of Year 11:</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Unit 1 (1hr 30mins) tests Physical Geography (3 topics) 35% of final grade.</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Unit 2 (1hr 30mins) tests Human Geography (3 topics) 35% of final grade.</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Unit 3 (1hr 15mins) tests Fieldwork and contains a Decision Making Exercise. 30% of final grade </a:t>
            </a:r>
          </a:p>
        </p:txBody>
      </p:sp>
      <p:pic>
        <p:nvPicPr>
          <p:cNvPr id="1026" name="Picture 2" descr="AQA – education charity providing GCSEs, A-levels and 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42021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6438639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t="7834" b="7834"/>
          <a:stretch>
            <a:fillRect/>
          </a:stretch>
        </p:blipFill>
        <p:spPr/>
      </p:pic>
      <p:sp>
        <p:nvSpPr>
          <p:cNvPr id="7" name="TextBox 6"/>
          <p:cNvSpPr txBox="1"/>
          <p:nvPr/>
        </p:nvSpPr>
        <p:spPr>
          <a:xfrm>
            <a:off x="452974" y="5301208"/>
            <a:ext cx="5539579" cy="1077218"/>
          </a:xfrm>
          <a:prstGeom prst="rect">
            <a:avLst/>
          </a:prstGeom>
          <a:noFill/>
        </p:spPr>
        <p:txBody>
          <a:bodyPr wrap="square" rtlCol="0">
            <a:spAutoFit/>
          </a:bodyPr>
          <a:lstStyle/>
          <a:p>
            <a:r>
              <a:rPr lang="en-GB" sz="6400" dirty="0">
                <a:solidFill>
                  <a:schemeClr val="bg1"/>
                </a:solidFill>
                <a:latin typeface="+mj-lt"/>
              </a:rPr>
              <a:t>we study?</a:t>
            </a:r>
          </a:p>
        </p:txBody>
      </p:sp>
      <p:sp>
        <p:nvSpPr>
          <p:cNvPr id="8" name="TextBox 7"/>
          <p:cNvSpPr txBox="1"/>
          <p:nvPr/>
        </p:nvSpPr>
        <p:spPr>
          <a:xfrm>
            <a:off x="452974" y="4971994"/>
            <a:ext cx="1544012" cy="584775"/>
          </a:xfrm>
          <a:prstGeom prst="rect">
            <a:avLst/>
          </a:prstGeom>
          <a:noFill/>
        </p:spPr>
        <p:txBody>
          <a:bodyPr wrap="none" rtlCol="0">
            <a:spAutoFit/>
          </a:bodyPr>
          <a:lstStyle/>
          <a:p>
            <a:r>
              <a:rPr lang="en-GB" sz="3200" dirty="0">
                <a:solidFill>
                  <a:schemeClr val="bg1"/>
                </a:solidFill>
              </a:rPr>
              <a:t>What will</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40328970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5f2ae1911d3aa47338267e54641baf37a68b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3770d83-0845-438e-be82-5a6fbe893f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D10AB7B6BC7C45A2B8C70E9BADCA99" ma:contentTypeVersion="15" ma:contentTypeDescription="Create a new document." ma:contentTypeScope="" ma:versionID="8b710bf7fe7248ef4681e88ab1e74cb5">
  <xsd:schema xmlns:xsd="http://www.w3.org/2001/XMLSchema" xmlns:xs="http://www.w3.org/2001/XMLSchema" xmlns:p="http://schemas.microsoft.com/office/2006/metadata/properties" xmlns:ns3="11534c1b-ec35-447f-9875-6996bbace586" xmlns:ns4="23770d83-0845-438e-be82-5a6fbe893f07" targetNamespace="http://schemas.microsoft.com/office/2006/metadata/properties" ma:root="true" ma:fieldsID="3192e219d9c2f27a0081144319e01c9c" ns3:_="" ns4:_="">
    <xsd:import namespace="11534c1b-ec35-447f-9875-6996bbace586"/>
    <xsd:import namespace="23770d83-0845-438e-be82-5a6fbe893f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34c1b-ec35-447f-9875-6996bbace5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770d83-0845-438e-be82-5a6fbe893f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0A5DF-9A3C-4662-A031-1952932C90E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23770d83-0845-438e-be82-5a6fbe893f07"/>
    <ds:schemaRef ds:uri="http://schemas.microsoft.com/office/infopath/2007/PartnerControls"/>
    <ds:schemaRef ds:uri="http://purl.org/dc/elements/1.1/"/>
    <ds:schemaRef ds:uri="11534c1b-ec35-447f-9875-6996bbace586"/>
    <ds:schemaRef ds:uri="http://www.w3.org/XML/1998/namespace"/>
    <ds:schemaRef ds:uri="http://purl.org/dc/dcmitype/"/>
  </ds:schemaRefs>
</ds:datastoreItem>
</file>

<file path=customXml/itemProps2.xml><?xml version="1.0" encoding="utf-8"?>
<ds:datastoreItem xmlns:ds="http://schemas.openxmlformats.org/officeDocument/2006/customXml" ds:itemID="{1B5CE948-4A13-40C0-AF6C-2171BFE573B5}">
  <ds:schemaRefs>
    <ds:schemaRef ds:uri="http://schemas.microsoft.com/sharepoint/v3/contenttype/forms"/>
  </ds:schemaRefs>
</ds:datastoreItem>
</file>

<file path=customXml/itemProps3.xml><?xml version="1.0" encoding="utf-8"?>
<ds:datastoreItem xmlns:ds="http://schemas.openxmlformats.org/officeDocument/2006/customXml" ds:itemID="{21BF0CDD-6C5A-4D1C-B488-4B067ECB9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34c1b-ec35-447f-9875-6996bbace586"/>
    <ds:schemaRef ds:uri="23770d83-0845-438e-be82-5a6fbe893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2816</TotalTime>
  <Words>1009</Words>
  <Application>Microsoft Office PowerPoint</Application>
  <PresentationFormat>Widescreen</PresentationFormat>
  <Paragraphs>119</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GCSE Geography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Moorby</dc:creator>
  <cp:lastModifiedBy>Joanne Lilley</cp:lastModifiedBy>
  <cp:revision>211</cp:revision>
  <dcterms:created xsi:type="dcterms:W3CDTF">2013-12-18T20:53:40Z</dcterms:created>
  <dcterms:modified xsi:type="dcterms:W3CDTF">2024-02-26T09:34:25Z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0x0101006AD10AB7B6BC7C45A2B8C70E9BADCA99</vt:lpwstr>
  </property>
</Properties>
</file>